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 id="2147483936" r:id="rId2"/>
  </p:sldMasterIdLst>
  <p:sldIdLst>
    <p:sldId id="263" r:id="rId3"/>
    <p:sldId id="256" r:id="rId4"/>
    <p:sldId id="257" r:id="rId5"/>
    <p:sldId id="258" r:id="rId6"/>
    <p:sldId id="259" r:id="rId7"/>
    <p:sldId id="260" r:id="rId8"/>
    <p:sldId id="262" r:id="rId9"/>
    <p:sldId id="261" r:id="rId10"/>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48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2" name="Footer Placeholder 1"/>
          <p:cNvSpPr>
            <a:spLocks noGrp="1"/>
          </p:cNvSpPr>
          <p:nvPr>
            <p:ph type="ftr" sz="quarter" idx="11"/>
          </p:nvPr>
        </p:nvSpPr>
        <p:spPr/>
        <p:txBody>
          <a:bodyPr/>
          <a:lstStyle/>
          <a:p>
            <a:endParaRPr lang="bg-BG"/>
          </a:p>
        </p:txBody>
      </p:sp>
      <p:sp>
        <p:nvSpPr>
          <p:cNvPr id="15" name="Slide Number Placeholder 14"/>
          <p:cNvSpPr>
            <a:spLocks noGrp="1"/>
          </p:cNvSpPr>
          <p:nvPr>
            <p:ph type="sldNum" sz="quarter" idx="12"/>
          </p:nvPr>
        </p:nvSpPr>
        <p:spPr>
          <a:xfrm>
            <a:off x="8229600" y="6473952"/>
            <a:ext cx="758952" cy="246888"/>
          </a:xfrm>
        </p:spPr>
        <p:txBody>
          <a:bodyPr/>
          <a:lstStyle/>
          <a:p>
            <a:fld id="{686CF466-7DBE-4030-9840-B934675E121D}"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19" name="Footer Placeholder 18"/>
          <p:cNvSpPr>
            <a:spLocks noGrp="1"/>
          </p:cNvSpPr>
          <p:nvPr>
            <p:ph type="ftr" sz="quarter" idx="11"/>
          </p:nvPr>
        </p:nvSpPr>
        <p:spPr>
          <a:xfrm>
            <a:off x="3581400" y="76200"/>
            <a:ext cx="2895600" cy="288925"/>
          </a:xfrm>
        </p:spPr>
        <p:txBody>
          <a:bodyPr/>
          <a:lstStyle/>
          <a:p>
            <a:endParaRPr lang="bg-BG"/>
          </a:p>
        </p:txBody>
      </p:sp>
      <p:sp>
        <p:nvSpPr>
          <p:cNvPr id="16" name="Slide Number Placeholder 15"/>
          <p:cNvSpPr>
            <a:spLocks noGrp="1"/>
          </p:cNvSpPr>
          <p:nvPr>
            <p:ph type="sldNum" sz="quarter" idx="12"/>
          </p:nvPr>
        </p:nvSpPr>
        <p:spPr>
          <a:xfrm>
            <a:off x="8229600" y="6473952"/>
            <a:ext cx="758952" cy="246888"/>
          </a:xfrm>
        </p:spPr>
        <p:txBody>
          <a:bodyPr/>
          <a:lstStyle/>
          <a:p>
            <a:fld id="{686CF466-7DBE-4030-9840-B934675E121D}" type="slidenum">
              <a:rPr lang="bg-BG" smtClean="0"/>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11" name="Footer Placeholder 10"/>
          <p:cNvSpPr>
            <a:spLocks noGrp="1"/>
          </p:cNvSpPr>
          <p:nvPr>
            <p:ph type="ftr" sz="quarter" idx="11"/>
          </p:nvPr>
        </p:nvSpPr>
        <p:spPr/>
        <p:txBody>
          <a:bodyPr/>
          <a:lstStyle/>
          <a:p>
            <a:endParaRPr lang="bg-BG"/>
          </a:p>
        </p:txBody>
      </p:sp>
      <p:sp>
        <p:nvSpPr>
          <p:cNvPr id="16" name="Slide Number Placeholder 15"/>
          <p:cNvSpPr>
            <a:spLocks noGrp="1"/>
          </p:cNvSpPr>
          <p:nvPr>
            <p:ph type="sldNum" sz="quarter" idx="12"/>
          </p:nvPr>
        </p:nvSpPr>
        <p:spPr/>
        <p:txBody>
          <a:bodyPr/>
          <a:lstStyle/>
          <a:p>
            <a:fld id="{686CF466-7DBE-4030-9840-B934675E121D}" type="slidenum">
              <a:rPr lang="bg-BG" smtClean="0"/>
              <a:pPr/>
              <a:t>‹#›</a:t>
            </a:fld>
            <a:endParaRPr lang="bg-BG"/>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10" name="Footer Placeholder 9"/>
          <p:cNvSpPr>
            <a:spLocks noGrp="1"/>
          </p:cNvSpPr>
          <p:nvPr>
            <p:ph type="ftr" sz="quarter" idx="11"/>
          </p:nvPr>
        </p:nvSpPr>
        <p:spPr/>
        <p:txBody>
          <a:bodyPr/>
          <a:lstStyle/>
          <a:p>
            <a:endParaRPr lang="bg-BG"/>
          </a:p>
        </p:txBody>
      </p:sp>
      <p:sp>
        <p:nvSpPr>
          <p:cNvPr id="31" name="Slide Number Placeholder 30"/>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a:xfrm>
            <a:off x="8229600" y="6477000"/>
            <a:ext cx="762000" cy="246888"/>
          </a:xfrm>
        </p:spPr>
        <p:txBody>
          <a:bodyPr/>
          <a:lstStyle/>
          <a:p>
            <a:fld id="{686CF466-7DBE-4030-9840-B934675E121D}" type="slidenum">
              <a:rPr lang="bg-BG" smtClean="0"/>
              <a:pPr/>
              <a:t>‹#›</a:t>
            </a:fld>
            <a:endParaRPr lang="bg-BG"/>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21" name="Footer Placeholder 20"/>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24" name="Footer Placeholder 23"/>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29" name="Footer Placeholder 28"/>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5" name="Footer Placeholder 4"/>
          <p:cNvSpPr>
            <a:spLocks noGrp="1"/>
          </p:cNvSpPr>
          <p:nvPr>
            <p:ph type="ftr" sz="quarter" idx="11"/>
          </p:nvPr>
        </p:nvSpPr>
        <p:spPr/>
        <p:txBody>
          <a:bodyPr/>
          <a:lstStyle/>
          <a:p>
            <a:endParaRPr lang="bg-BG"/>
          </a:p>
        </p:txBody>
      </p:sp>
      <p:sp>
        <p:nvSpPr>
          <p:cNvPr id="31" name="Slide Number Placeholder 30"/>
          <p:cNvSpPr>
            <a:spLocks noGrp="1"/>
          </p:cNvSpPr>
          <p:nvPr>
            <p:ph type="sldNum" sz="quarter" idx="12"/>
          </p:nvPr>
        </p:nvSpPr>
        <p:spPr/>
        <p:txBody>
          <a:bodyPr/>
          <a:lstStyle/>
          <a:p>
            <a:fld id="{686CF466-7DBE-4030-9840-B934675E121D}" type="slidenum">
              <a:rPr lang="bg-BG" smtClean="0"/>
              <a:pPr/>
              <a:t>‹#›</a:t>
            </a:fld>
            <a:endParaRPr lang="bg-BG"/>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5D8CE4-21BB-4B86-8DD2-625917A2B95F}" type="datetimeFigureOut">
              <a:rPr lang="bg-BG" smtClean="0"/>
              <a:pPr/>
              <a:t>26.6.2013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686CF466-7DBE-4030-9840-B934675E121D}" type="slidenum">
              <a:rPr lang="bg-BG" smtClean="0"/>
              <a:pPr/>
              <a:t>‹#›</a:t>
            </a:fld>
            <a:endParaRPr lang="bg-B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lvl1pPr>
              <a:defRPr/>
            </a:lvl1pPr>
          </a:lstStyle>
          <a:p>
            <a:pPr>
              <a:defRPr/>
            </a:pPr>
            <a:fld id="{650D9FCA-AB36-4AA1-9CA3-8FF77DB85338}" type="datetimeFigureOut">
              <a:rPr lang="bg-BG">
                <a:solidFill>
                  <a:prstClr val="black">
                    <a:tint val="75000"/>
                  </a:prstClr>
                </a:solidFill>
              </a:rPr>
              <a:pPr>
                <a:defRPr/>
              </a:pPr>
              <a:t>26.6.2013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BAA53BC-B003-4414-9E4F-83F5FBD301B9}" type="slidenum">
              <a:rPr lang="bg-BG">
                <a:solidFill>
                  <a:prstClr val="black">
                    <a:tint val="75000"/>
                  </a:prstClr>
                </a:solidFill>
              </a:rPr>
              <a:pPr>
                <a:defRPr/>
              </a:pPr>
              <a:t>‹#›</a:t>
            </a:fld>
            <a:endParaRPr lang="bg-BG">
              <a:solidFill>
                <a:prstClr val="black">
                  <a:tint val="75000"/>
                </a:prstClr>
              </a:solidFill>
            </a:endParaRPr>
          </a:p>
        </p:txBody>
      </p:sp>
    </p:spTree>
    <p:extLst>
      <p:ext uri="{BB962C8B-B14F-4D97-AF65-F5344CB8AC3E}">
        <p14:creationId xmlns:p14="http://schemas.microsoft.com/office/powerpoint/2010/main" val="1652295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965D8CE4-21BB-4B86-8DD2-625917A2B95F}" type="datetimeFigureOut">
              <a:rPr lang="bg-BG" smtClean="0"/>
              <a:pPr/>
              <a:t>26.6.2013 г.</a:t>
            </a:fld>
            <a:endParaRPr lang="bg-BG"/>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bg-BG"/>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86CF466-7DBE-4030-9840-B934675E121D}" type="slidenum">
              <a:rPr lang="bg-BG" smtClean="0"/>
              <a:pPr/>
              <a:t>‹#›</a:t>
            </a:fld>
            <a:endParaRPr lang="bg-BG"/>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bg-BG"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CE1E9F9C-66F0-4AF3-8B82-B4AD7979817C}" type="datetimeFigureOut">
              <a:rPr lang="bg-BG">
                <a:solidFill>
                  <a:prstClr val="black">
                    <a:tint val="75000"/>
                  </a:prstClr>
                </a:solidFill>
              </a:rPr>
              <a:pPr>
                <a:defRPr/>
              </a:pPr>
              <a:t>26.6.2013 г.</a:t>
            </a:fld>
            <a:endParaRPr lang="bg-BG">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bg-BG">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5A9C4CD-2E64-4720-A91B-05475B0D862D}" type="slidenum">
              <a:rPr lang="bg-BG">
                <a:solidFill>
                  <a:prstClr val="black">
                    <a:tint val="75000"/>
                  </a:prstClr>
                </a:solidFill>
              </a:rPr>
              <a:pPr>
                <a:defRPr/>
              </a:pPr>
              <a:t>‹#›</a:t>
            </a:fld>
            <a:endParaRPr lang="bg-BG">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37" r:id="rId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endParaRPr lang="bg-BG"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bg-BG" smtClean="0"/>
          </a:p>
        </p:txBody>
      </p:sp>
      <p:pic>
        <p:nvPicPr>
          <p:cNvPr id="205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 y="652463"/>
            <a:ext cx="9117013"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4"/>
          <p:cNvSpPr>
            <a:spLocks noChangeArrowheads="1"/>
          </p:cNvSpPr>
          <p:nvPr/>
        </p:nvSpPr>
        <p:spPr bwMode="auto">
          <a:xfrm>
            <a:off x="0" y="57181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228528" bIns="0" anchor="ctr">
            <a:spAutoFit/>
          </a:bodyPr>
          <a:lstStyle/>
          <a:p>
            <a:pPr fontAlgn="base">
              <a:spcBef>
                <a:spcPct val="0"/>
              </a:spcBef>
              <a:spcAft>
                <a:spcPct val="0"/>
              </a:spcAft>
            </a:pPr>
            <a:endParaRPr lang="bg-BG" smtClean="0">
              <a:solidFill>
                <a:prstClr val="black"/>
              </a:solidFill>
            </a:endParaRPr>
          </a:p>
        </p:txBody>
      </p:sp>
      <p:sp>
        <p:nvSpPr>
          <p:cNvPr id="2054" name="Rectangle 5"/>
          <p:cNvSpPr>
            <a:spLocks noChangeArrowheads="1"/>
          </p:cNvSpPr>
          <p:nvPr/>
        </p:nvSpPr>
        <p:spPr bwMode="auto">
          <a:xfrm>
            <a:off x="33338" y="6170613"/>
            <a:ext cx="9144000" cy="17462"/>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bg-BG" smtClean="0">
              <a:solidFill>
                <a:prstClr val="black"/>
              </a:solidFill>
            </a:endParaRPr>
          </a:p>
        </p:txBody>
      </p:sp>
      <p:sp>
        <p:nvSpPr>
          <p:cNvPr id="2055" name="Rectangle 6"/>
          <p:cNvSpPr>
            <a:spLocks noChangeArrowheads="1"/>
          </p:cNvSpPr>
          <p:nvPr/>
        </p:nvSpPr>
        <p:spPr bwMode="auto">
          <a:xfrm>
            <a:off x="33338" y="6194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fontAlgn="base">
              <a:spcBef>
                <a:spcPct val="0"/>
              </a:spcBef>
              <a:spcAft>
                <a:spcPct val="0"/>
              </a:spcAft>
            </a:pPr>
            <a:r>
              <a:rPr lang="bg-BG" sz="1200" b="1" smtClean="0">
                <a:solidFill>
                  <a:prstClr val="black"/>
                </a:solidFill>
                <a:latin typeface="Monotype Corsiva" pitchFamily="66" charset="0"/>
                <a:cs typeface="Times New Roman" pitchFamily="18" charset="0"/>
              </a:rPr>
              <a:t>Инвестира във вашето бъдеще!</a:t>
            </a:r>
            <a:endParaRPr lang="bg-BG" smtClean="0">
              <a:solidFill>
                <a:prstClr val="black"/>
              </a:solidFill>
              <a:latin typeface="Arial" charset="0"/>
            </a:endParaRPr>
          </a:p>
        </p:txBody>
      </p:sp>
      <p:pic>
        <p:nvPicPr>
          <p:cNvPr id="2056" name="Picture 1" descr="logo uspeh 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813" y="1700213"/>
            <a:ext cx="7810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7" name="Rectangle 6"/>
          <p:cNvSpPr>
            <a:spLocks noChangeArrowheads="1"/>
          </p:cNvSpPr>
          <p:nvPr/>
        </p:nvSpPr>
        <p:spPr bwMode="auto">
          <a:xfrm>
            <a:off x="395288" y="2708275"/>
            <a:ext cx="8569325"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ct val="150000"/>
              </a:lnSpc>
              <a:spcBef>
                <a:spcPct val="0"/>
              </a:spcBef>
              <a:spcAft>
                <a:spcPct val="0"/>
              </a:spcAft>
            </a:pPr>
            <a:r>
              <a:rPr lang="bg-BG" b="1" smtClean="0">
                <a:solidFill>
                  <a:prstClr val="black"/>
                </a:solidFill>
              </a:rPr>
              <a:t>ПРОЕКТ </a:t>
            </a:r>
            <a:r>
              <a:rPr lang="en-US" b="1" smtClean="0">
                <a:solidFill>
                  <a:prstClr val="black"/>
                </a:solidFill>
              </a:rPr>
              <a:t>BG</a:t>
            </a:r>
            <a:r>
              <a:rPr lang="ru-RU" b="1" smtClean="0">
                <a:solidFill>
                  <a:prstClr val="black"/>
                </a:solidFill>
              </a:rPr>
              <a:t>051</a:t>
            </a:r>
            <a:r>
              <a:rPr lang="en-US" b="1" smtClean="0">
                <a:solidFill>
                  <a:prstClr val="black"/>
                </a:solidFill>
              </a:rPr>
              <a:t>PO</a:t>
            </a:r>
            <a:r>
              <a:rPr lang="ru-RU" b="1" smtClean="0">
                <a:solidFill>
                  <a:prstClr val="black"/>
                </a:solidFill>
              </a:rPr>
              <a:t>001-4.2.05 </a:t>
            </a:r>
            <a:endParaRPr lang="bg-BG" smtClean="0">
              <a:solidFill>
                <a:prstClr val="black"/>
              </a:solidFill>
            </a:endParaRPr>
          </a:p>
          <a:p>
            <a:pPr algn="ctr" fontAlgn="base">
              <a:lnSpc>
                <a:spcPct val="150000"/>
              </a:lnSpc>
              <a:spcBef>
                <a:spcPct val="0"/>
              </a:spcBef>
              <a:spcAft>
                <a:spcPct val="0"/>
              </a:spcAft>
            </a:pPr>
            <a:r>
              <a:rPr lang="bg-BG" b="1" smtClean="0">
                <a:solidFill>
                  <a:prstClr val="black"/>
                </a:solidFill>
              </a:rPr>
              <a:t>„ДА НАПРАВИМ УЧИЛИЩЕТО ПРИВЛЕКАТЕЛНО ЗА МЛАДИТЕ ХОРА”</a:t>
            </a:r>
            <a:endParaRPr lang="bg-BG" smtClean="0">
              <a:solidFill>
                <a:prstClr val="black"/>
              </a:solidFill>
            </a:endParaRPr>
          </a:p>
          <a:p>
            <a:pPr algn="ctr" fontAlgn="base">
              <a:lnSpc>
                <a:spcPct val="150000"/>
              </a:lnSpc>
              <a:spcBef>
                <a:spcPct val="0"/>
              </a:spcBef>
              <a:spcAft>
                <a:spcPct val="0"/>
              </a:spcAft>
            </a:pPr>
            <a:r>
              <a:rPr lang="bg-BG" b="1" smtClean="0">
                <a:solidFill>
                  <a:prstClr val="black"/>
                </a:solidFill>
              </a:rPr>
              <a:t>„УЧИЛИЩЕ ЗА СЕБЕУТВЪРЖДАВАНЕ И ПОДГОТОВКА КЪМ ЕВРОПЕЙСКИ ХОРИЗОНТИ”</a:t>
            </a:r>
            <a:endParaRPr lang="bg-BG" smtClean="0">
              <a:solidFill>
                <a:prstClr val="black"/>
              </a:solidFill>
            </a:endParaRPr>
          </a:p>
          <a:p>
            <a:pPr algn="ctr" fontAlgn="base">
              <a:lnSpc>
                <a:spcPct val="150000"/>
              </a:lnSpc>
              <a:spcBef>
                <a:spcPct val="0"/>
              </a:spcBef>
              <a:spcAft>
                <a:spcPct val="0"/>
              </a:spcAft>
            </a:pPr>
            <a:r>
              <a:rPr lang="bg-BG" b="1" smtClean="0">
                <a:solidFill>
                  <a:prstClr val="black"/>
                </a:solidFill>
              </a:rPr>
              <a:t> УСПЕХ</a:t>
            </a:r>
            <a:endParaRPr lang="bg-BG" smtClean="0">
              <a:solidFill>
                <a:prstClr val="black"/>
              </a:solidFill>
            </a:endParaRPr>
          </a:p>
          <a:p>
            <a:pPr algn="ctr" fontAlgn="base">
              <a:lnSpc>
                <a:spcPct val="150000"/>
              </a:lnSpc>
              <a:spcBef>
                <a:spcPct val="0"/>
              </a:spcBef>
              <a:spcAft>
                <a:spcPct val="0"/>
              </a:spcAft>
            </a:pPr>
            <a:r>
              <a:rPr lang="bg-BG" b="1" smtClean="0">
                <a:solidFill>
                  <a:prstClr val="black"/>
                </a:solidFill>
              </a:rPr>
              <a:t>ПМГ „Иван Вазов“, Димитровград</a:t>
            </a:r>
            <a:endParaRPr lang="bg-BG" smtClean="0">
              <a:solidFill>
                <a:prstClr val="black"/>
              </a:solidFill>
            </a:endParaRPr>
          </a:p>
          <a:p>
            <a:pPr algn="ctr" fontAlgn="base">
              <a:lnSpc>
                <a:spcPct val="150000"/>
              </a:lnSpc>
              <a:spcBef>
                <a:spcPct val="0"/>
              </a:spcBef>
              <a:spcAft>
                <a:spcPct val="0"/>
              </a:spcAft>
            </a:pPr>
            <a:r>
              <a:rPr lang="bg-BG" b="1" smtClean="0">
                <a:solidFill>
                  <a:prstClr val="black"/>
                </a:solidFill>
              </a:rPr>
              <a:t>Координатор за региона: Регионален инспекторат по образованието – гр. Хасково  </a:t>
            </a:r>
            <a:endParaRPr lang="bg-BG" smtClean="0">
              <a:solidFill>
                <a:prstClr val="black"/>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le:Mcdonalds-90s-logo.svg"/>
          <p:cNvPicPr>
            <a:picLocks noChangeAspect="1" noChangeArrowheads="1"/>
          </p:cNvPicPr>
          <p:nvPr/>
        </p:nvPicPr>
        <p:blipFill>
          <a:blip r:embed="rId2" cstate="print"/>
          <a:srcRect/>
          <a:stretch>
            <a:fillRect/>
          </a:stretch>
        </p:blipFill>
        <p:spPr bwMode="auto">
          <a:xfrm>
            <a:off x="2555776" y="1268760"/>
            <a:ext cx="4286250" cy="32480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686800" cy="838200"/>
          </a:xfrm>
        </p:spPr>
        <p:txBody>
          <a:bodyPr/>
          <a:lstStyle/>
          <a:p>
            <a:pPr algn="ctr"/>
            <a:r>
              <a:rPr lang="bg-BG" dirty="0" smtClean="0"/>
              <a:t>История ( 1940 – 1980 )</a:t>
            </a:r>
            <a:endParaRPr lang="bg-BG" dirty="0"/>
          </a:p>
        </p:txBody>
      </p:sp>
      <p:sp>
        <p:nvSpPr>
          <p:cNvPr id="3" name="Content Placeholder 2"/>
          <p:cNvSpPr>
            <a:spLocks noGrp="1"/>
          </p:cNvSpPr>
          <p:nvPr>
            <p:ph idx="1"/>
          </p:nvPr>
        </p:nvSpPr>
        <p:spPr>
          <a:xfrm>
            <a:off x="304800" y="1554162"/>
            <a:ext cx="4699248" cy="5115198"/>
          </a:xfrm>
        </p:spPr>
        <p:txBody>
          <a:bodyPr>
            <a:normAutofit/>
          </a:bodyPr>
          <a:lstStyle/>
          <a:p>
            <a:pPr>
              <a:buNone/>
            </a:pPr>
            <a:r>
              <a:rPr lang="bg-BG" sz="2000" b="1" dirty="0" smtClean="0"/>
              <a:t>Първият </a:t>
            </a:r>
            <a:r>
              <a:rPr lang="en-US" sz="2000" b="1" dirty="0" smtClean="0"/>
              <a:t>McDonald’s </a:t>
            </a:r>
            <a:r>
              <a:rPr lang="bg-BG" sz="2000" b="1" dirty="0" smtClean="0"/>
              <a:t>е създаден през 1940 година в Калифорния от братята Ричард и Малрис. Само за 20 години </a:t>
            </a:r>
            <a:r>
              <a:rPr lang="en-US" sz="2000" b="1" dirty="0" smtClean="0"/>
              <a:t>McDonald’s </a:t>
            </a:r>
            <a:r>
              <a:rPr lang="bg-BG" sz="2000" b="1" dirty="0" smtClean="0"/>
              <a:t>започнал да привлича клиенти от цял </a:t>
            </a:r>
            <a:r>
              <a:rPr lang="en-US" sz="2000" b="1" dirty="0" smtClean="0"/>
              <a:t>.</a:t>
            </a:r>
            <a:r>
              <a:rPr lang="bg-BG" sz="2000" b="1" dirty="0" smtClean="0"/>
              <a:t>През 1980 други ресторанти за бързо хранене като </a:t>
            </a:r>
            <a:r>
              <a:rPr lang="en-US" sz="2000" b="1" dirty="0" smtClean="0"/>
              <a:t>Burger King </a:t>
            </a:r>
            <a:r>
              <a:rPr lang="bg-BG" sz="2000" b="1" dirty="0" smtClean="0"/>
              <a:t>и </a:t>
            </a:r>
            <a:r>
              <a:rPr lang="en-US" sz="2000" b="1" dirty="0" smtClean="0"/>
              <a:t>Wendy’s </a:t>
            </a:r>
            <a:r>
              <a:rPr lang="bg-BG" sz="2000" b="1" dirty="0" smtClean="0"/>
              <a:t>затруднили разрастването на </a:t>
            </a:r>
            <a:r>
              <a:rPr lang="en-US" sz="2000" b="1" dirty="0" smtClean="0"/>
              <a:t>McDonald’s.</a:t>
            </a:r>
            <a:r>
              <a:rPr lang="bg-BG" sz="2000" b="1" dirty="0" smtClean="0"/>
              <a:t> Когато нещата изглеждали зле , компанията представила няколко от най продаваните в днешно време продукти в менюто си.Това отново ги поставило на челна позиция между ресторантите за бързо хранене.</a:t>
            </a:r>
            <a:endParaRPr lang="bg-BG" sz="2000" b="1" dirty="0"/>
          </a:p>
        </p:txBody>
      </p:sp>
      <p:pic>
        <p:nvPicPr>
          <p:cNvPr id="5" name="Picture 4" descr="mcdonalds.jpg"/>
          <p:cNvPicPr>
            <a:picLocks noChangeAspect="1"/>
          </p:cNvPicPr>
          <p:nvPr/>
        </p:nvPicPr>
        <p:blipFill>
          <a:blip r:embed="rId2" cstate="print"/>
          <a:stretch>
            <a:fillRect/>
          </a:stretch>
        </p:blipFill>
        <p:spPr>
          <a:xfrm rot="474538">
            <a:off x="5270399" y="1490556"/>
            <a:ext cx="3700267" cy="2775200"/>
          </a:xfrm>
          <a:prstGeom prst="rect">
            <a:avLst/>
          </a:prstGeom>
          <a:ln>
            <a:noFill/>
          </a:ln>
          <a:effectLst>
            <a:softEdge rad="112500"/>
          </a:effectLst>
        </p:spPr>
      </p:pic>
      <p:pic>
        <p:nvPicPr>
          <p:cNvPr id="6" name="Picture 5" descr="McDonalds_2192474b.jpg"/>
          <p:cNvPicPr>
            <a:picLocks noChangeAspect="1"/>
          </p:cNvPicPr>
          <p:nvPr/>
        </p:nvPicPr>
        <p:blipFill>
          <a:blip r:embed="rId3" cstate="print"/>
          <a:stretch>
            <a:fillRect/>
          </a:stretch>
        </p:blipFill>
        <p:spPr>
          <a:xfrm rot="20968628">
            <a:off x="5040116" y="4225585"/>
            <a:ext cx="3706277" cy="2313434"/>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2656"/>
            <a:ext cx="8686800" cy="838200"/>
          </a:xfrm>
        </p:spPr>
        <p:txBody>
          <a:bodyPr/>
          <a:lstStyle/>
          <a:p>
            <a:pPr algn="ctr"/>
            <a:r>
              <a:rPr lang="bg-BG" dirty="0" smtClean="0"/>
              <a:t>История ( 2000 )</a:t>
            </a:r>
            <a:endParaRPr lang="bg-BG" dirty="0"/>
          </a:p>
        </p:txBody>
      </p:sp>
      <p:sp>
        <p:nvSpPr>
          <p:cNvPr id="3" name="Content Placeholder 2"/>
          <p:cNvSpPr>
            <a:spLocks noGrp="1"/>
          </p:cNvSpPr>
          <p:nvPr>
            <p:ph idx="1"/>
          </p:nvPr>
        </p:nvSpPr>
        <p:spPr>
          <a:xfrm>
            <a:off x="251520" y="1412776"/>
            <a:ext cx="8604448" cy="2376264"/>
          </a:xfrm>
        </p:spPr>
        <p:txBody>
          <a:bodyPr>
            <a:normAutofit/>
          </a:bodyPr>
          <a:lstStyle/>
          <a:p>
            <a:pPr>
              <a:buNone/>
            </a:pPr>
            <a:r>
              <a:rPr lang="bg-BG" sz="1900" b="1" dirty="0" smtClean="0"/>
              <a:t>През 2000 година главният проблем на </a:t>
            </a:r>
            <a:r>
              <a:rPr lang="en-US" sz="1900" b="1" dirty="0" smtClean="0"/>
              <a:t>McDonald’s</a:t>
            </a:r>
            <a:r>
              <a:rPr lang="bg-BG" sz="1900" b="1" dirty="0" smtClean="0"/>
              <a:t> били протестите против нездравословните им храни.</a:t>
            </a:r>
          </a:p>
          <a:p>
            <a:pPr>
              <a:buNone/>
            </a:pPr>
            <a:r>
              <a:rPr lang="bg-BG" sz="1900" b="1" dirty="0" smtClean="0"/>
              <a:t>Освен многобройните протести и недоволства,те били съдени за това,че не използвали същите продукти които били написани на реклами,менюта им. През 2002 след като един от управителите на фирмата се оттеглил,тя изгубила 300 милиона долара което се равнявало на ¼ от приходите им.</a:t>
            </a:r>
          </a:p>
        </p:txBody>
      </p:sp>
      <p:pic>
        <p:nvPicPr>
          <p:cNvPr id="5" name="Picture 4" descr="tumblr_m730v2aa1d1qcxh4do2_500.jpg"/>
          <p:cNvPicPr>
            <a:picLocks noChangeAspect="1"/>
          </p:cNvPicPr>
          <p:nvPr/>
        </p:nvPicPr>
        <p:blipFill>
          <a:blip r:embed="rId2" cstate="print"/>
          <a:stretch>
            <a:fillRect/>
          </a:stretch>
        </p:blipFill>
        <p:spPr>
          <a:xfrm>
            <a:off x="1331640" y="3645024"/>
            <a:ext cx="6350000" cy="29083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686800" cy="838200"/>
          </a:xfrm>
        </p:spPr>
        <p:txBody>
          <a:bodyPr/>
          <a:lstStyle/>
          <a:p>
            <a:pPr algn="ctr"/>
            <a:r>
              <a:rPr lang="bg-BG" dirty="0" smtClean="0"/>
              <a:t>Видове ресторанти</a:t>
            </a:r>
            <a:endParaRPr lang="bg-BG" dirty="0"/>
          </a:p>
        </p:txBody>
      </p:sp>
      <p:sp>
        <p:nvSpPr>
          <p:cNvPr id="3" name="Content Placeholder 2"/>
          <p:cNvSpPr>
            <a:spLocks noGrp="1"/>
          </p:cNvSpPr>
          <p:nvPr>
            <p:ph idx="1"/>
          </p:nvPr>
        </p:nvSpPr>
        <p:spPr>
          <a:xfrm>
            <a:off x="251520" y="1844824"/>
            <a:ext cx="3331096" cy="3747045"/>
          </a:xfrm>
        </p:spPr>
        <p:txBody>
          <a:bodyPr>
            <a:normAutofit/>
          </a:bodyPr>
          <a:lstStyle/>
          <a:p>
            <a:pPr>
              <a:buNone/>
            </a:pPr>
            <a:r>
              <a:rPr lang="bg-BG" sz="1900" b="1" dirty="0" smtClean="0"/>
              <a:t>Въпреки че всички те са под общото име </a:t>
            </a:r>
            <a:r>
              <a:rPr lang="en-US" sz="1900" b="1" dirty="0" smtClean="0"/>
              <a:t>McDonald’s </a:t>
            </a:r>
            <a:r>
              <a:rPr lang="bg-BG" sz="1900" b="1" dirty="0" smtClean="0"/>
              <a:t>те се различават по някои неща.Ресторантите са разделени на 3 вида:</a:t>
            </a:r>
          </a:p>
          <a:p>
            <a:r>
              <a:rPr lang="bg-BG" sz="1900" b="1" dirty="0" smtClean="0"/>
              <a:t>Самообслужващ се -</a:t>
            </a:r>
          </a:p>
          <a:p>
            <a:pPr>
              <a:buNone/>
            </a:pPr>
            <a:endParaRPr lang="bg-BG" sz="1900" b="1" dirty="0" smtClean="0"/>
          </a:p>
          <a:p>
            <a:r>
              <a:rPr lang="en-US" sz="1900" b="1" dirty="0" err="1" smtClean="0"/>
              <a:t>McDrive</a:t>
            </a:r>
            <a:r>
              <a:rPr lang="bg-BG" sz="1900" b="1" dirty="0" smtClean="0"/>
              <a:t> -</a:t>
            </a:r>
          </a:p>
          <a:p>
            <a:pPr>
              <a:buNone/>
            </a:pPr>
            <a:endParaRPr lang="bg-BG" sz="1900" b="1" dirty="0" smtClean="0"/>
          </a:p>
          <a:p>
            <a:r>
              <a:rPr lang="en-US" sz="1900" b="1" dirty="0" err="1" smtClean="0"/>
              <a:t>McCafe</a:t>
            </a:r>
            <a:r>
              <a:rPr lang="bg-BG" sz="1900" b="1" dirty="0" smtClean="0"/>
              <a:t> -</a:t>
            </a:r>
            <a:endParaRPr lang="bg-BG" sz="1900" b="1" dirty="0"/>
          </a:p>
        </p:txBody>
      </p:sp>
      <p:pic>
        <p:nvPicPr>
          <p:cNvPr id="5" name="Picture 4" descr="FA8E1971-F4EE-35FB-8C793E233C905B6F.jpg"/>
          <p:cNvPicPr>
            <a:picLocks noChangeAspect="1"/>
          </p:cNvPicPr>
          <p:nvPr/>
        </p:nvPicPr>
        <p:blipFill>
          <a:blip r:embed="rId2" cstate="print"/>
          <a:stretch>
            <a:fillRect/>
          </a:stretch>
        </p:blipFill>
        <p:spPr>
          <a:xfrm rot="20917131">
            <a:off x="3874291" y="1533660"/>
            <a:ext cx="4429125" cy="2857500"/>
          </a:xfrm>
          <a:prstGeom prst="rect">
            <a:avLst/>
          </a:prstGeom>
          <a:ln>
            <a:noFill/>
          </a:ln>
          <a:effectLst>
            <a:softEdge rad="112500"/>
          </a:effectLst>
        </p:spPr>
      </p:pic>
      <p:pic>
        <p:nvPicPr>
          <p:cNvPr id="4" name="Picture 3" descr="images.jpeg"/>
          <p:cNvPicPr>
            <a:picLocks noChangeAspect="1"/>
          </p:cNvPicPr>
          <p:nvPr/>
        </p:nvPicPr>
        <p:blipFill>
          <a:blip r:embed="rId3" cstate="print"/>
          <a:stretch>
            <a:fillRect/>
          </a:stretch>
        </p:blipFill>
        <p:spPr>
          <a:xfrm rot="573402">
            <a:off x="6404294" y="3523540"/>
            <a:ext cx="2206013" cy="3173355"/>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200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2000"/>
                                        <p:tgtEl>
                                          <p:spTgt spid="3">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2000"/>
                                        <p:tgtEl>
                                          <p:spTgt spid="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686800" cy="890736"/>
          </a:xfrm>
        </p:spPr>
        <p:txBody>
          <a:bodyPr/>
          <a:lstStyle/>
          <a:p>
            <a:pPr algn="ctr"/>
            <a:r>
              <a:rPr lang="bg-BG" dirty="0" smtClean="0"/>
              <a:t>продукти</a:t>
            </a:r>
            <a:endParaRPr lang="bg-BG" dirty="0"/>
          </a:p>
        </p:txBody>
      </p:sp>
      <p:pic>
        <p:nvPicPr>
          <p:cNvPr id="18434" name="Picture 2" descr="http://taylorshocks.files.wordpress.com/2010/01/mcdonalds_bigmac_fipo.jpg"/>
          <p:cNvPicPr>
            <a:picLocks noChangeAspect="1" noChangeArrowheads="1"/>
          </p:cNvPicPr>
          <p:nvPr/>
        </p:nvPicPr>
        <p:blipFill>
          <a:blip r:embed="rId2" cstate="print"/>
          <a:srcRect/>
          <a:stretch>
            <a:fillRect/>
          </a:stretch>
        </p:blipFill>
        <p:spPr bwMode="auto">
          <a:xfrm rot="21189655">
            <a:off x="4547941" y="1460725"/>
            <a:ext cx="3429000" cy="3429001"/>
          </a:xfrm>
          <a:prstGeom prst="rect">
            <a:avLst/>
          </a:prstGeom>
          <a:ln>
            <a:noFill/>
          </a:ln>
          <a:effectLst>
            <a:softEdge rad="112500"/>
          </a:effectLst>
        </p:spPr>
      </p:pic>
      <p:pic>
        <p:nvPicPr>
          <p:cNvPr id="18436" name="Picture 4" descr="http://www.mcdonalds.com/content/dam/McDonalds/item/mcdonalds-Small-French-Fries.png"/>
          <p:cNvPicPr>
            <a:picLocks noChangeAspect="1" noChangeArrowheads="1"/>
          </p:cNvPicPr>
          <p:nvPr/>
        </p:nvPicPr>
        <p:blipFill>
          <a:blip r:embed="rId3" cstate="print"/>
          <a:srcRect/>
          <a:stretch>
            <a:fillRect/>
          </a:stretch>
        </p:blipFill>
        <p:spPr bwMode="auto">
          <a:xfrm rot="235583">
            <a:off x="5796136" y="4005064"/>
            <a:ext cx="2950238" cy="2990106"/>
          </a:xfrm>
          <a:prstGeom prst="rect">
            <a:avLst/>
          </a:prstGeom>
          <a:noFill/>
        </p:spPr>
      </p:pic>
      <p:sp>
        <p:nvSpPr>
          <p:cNvPr id="10" name="Title 1"/>
          <p:cNvSpPr txBox="1">
            <a:spLocks/>
          </p:cNvSpPr>
          <p:nvPr/>
        </p:nvSpPr>
        <p:spPr>
          <a:xfrm>
            <a:off x="-828600" y="2060848"/>
            <a:ext cx="8686800" cy="838200"/>
          </a:xfrm>
          <a:prstGeom prst="rect">
            <a:avLst/>
          </a:prstGeom>
        </p:spPr>
        <p:txBody>
          <a:bodyPr vert="horz"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bg-BG" sz="36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1" name="Content Placeholder 2"/>
          <p:cNvSpPr>
            <a:spLocks noGrp="1"/>
          </p:cNvSpPr>
          <p:nvPr>
            <p:ph idx="1"/>
          </p:nvPr>
        </p:nvSpPr>
        <p:spPr>
          <a:xfrm>
            <a:off x="107504" y="1196752"/>
            <a:ext cx="3816424" cy="5472608"/>
          </a:xfrm>
        </p:spPr>
        <p:txBody>
          <a:bodyPr>
            <a:normAutofit/>
          </a:bodyPr>
          <a:lstStyle/>
          <a:p>
            <a:pPr>
              <a:buNone/>
            </a:pPr>
            <a:r>
              <a:rPr lang="bg-BG" sz="1900" b="1" dirty="0" smtClean="0"/>
              <a:t>Най разпространените и най купуваните им продукти за различните,около 10,вида хамбургери придружавани с пържени.Но освен хамбургери,в менюто им има различни продукти от пилешко месо и.Заедно с всички тези продукти за бързо хранене,</a:t>
            </a:r>
            <a:r>
              <a:rPr lang="en-US" sz="1900" b="1" dirty="0" smtClean="0"/>
              <a:t>McDonald’s </a:t>
            </a:r>
            <a:r>
              <a:rPr lang="bg-BG" sz="1900" b="1" dirty="0" smtClean="0"/>
              <a:t>предлагат също така различни сладки като донъти,мъфини и други видове кексчета или дори пайове.В момента ресторанта предлага около 50 различни продукта.</a:t>
            </a:r>
            <a:endParaRPr lang="bg-BG" sz="19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20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fade">
                                      <p:cBhvr>
                                        <p:cTn id="12" dur="20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0648"/>
            <a:ext cx="8686800" cy="838200"/>
          </a:xfrm>
        </p:spPr>
        <p:txBody>
          <a:bodyPr/>
          <a:lstStyle/>
          <a:p>
            <a:pPr algn="ctr"/>
            <a:r>
              <a:rPr lang="bg-BG" dirty="0" smtClean="0"/>
              <a:t>Виждаме едно,получаваме друго</a:t>
            </a:r>
            <a:endParaRPr lang="bg-BG" dirty="0"/>
          </a:p>
        </p:txBody>
      </p:sp>
      <p:sp>
        <p:nvSpPr>
          <p:cNvPr id="3" name="Content Placeholder 2"/>
          <p:cNvSpPr>
            <a:spLocks noGrp="1"/>
          </p:cNvSpPr>
          <p:nvPr>
            <p:ph idx="1"/>
          </p:nvPr>
        </p:nvSpPr>
        <p:spPr>
          <a:xfrm>
            <a:off x="304800" y="1554163"/>
            <a:ext cx="8686800" cy="3098974"/>
          </a:xfrm>
        </p:spPr>
        <p:txBody>
          <a:bodyPr>
            <a:normAutofit/>
          </a:bodyPr>
          <a:lstStyle/>
          <a:p>
            <a:pPr>
              <a:buNone/>
            </a:pPr>
            <a:r>
              <a:rPr lang="bg-BG" sz="1900" b="1" dirty="0" smtClean="0"/>
              <a:t>Със сигурност няма човек който след като е ял на </a:t>
            </a:r>
            <a:r>
              <a:rPr lang="en-US" sz="1900" b="1" dirty="0" smtClean="0"/>
              <a:t>McDonald’s</a:t>
            </a:r>
            <a:r>
              <a:rPr lang="bg-BG" sz="1900" b="1" dirty="0" smtClean="0"/>
              <a:t> не</a:t>
            </a:r>
            <a:r>
              <a:rPr lang="en-US" sz="1900" b="1" dirty="0" smtClean="0"/>
              <a:t> </a:t>
            </a:r>
            <a:r>
              <a:rPr lang="bg-BG" sz="1900" b="1" dirty="0" smtClean="0"/>
              <a:t>е бил разочарован от вида на хамбургера му в менюто или рекламата и след това същият този хамбургер в подноса.Но всъщност истината е че храната бива “гримирана”. Разбира се отнема наистина дълго време,затова хамбургерите които ние получаваме не изглеждат така както след като са били “гримирани”.</a:t>
            </a:r>
            <a:endParaRPr lang="bg-BG" sz="1900" b="1" dirty="0"/>
          </a:p>
        </p:txBody>
      </p:sp>
      <p:pic>
        <p:nvPicPr>
          <p:cNvPr id="20482" name="Picture 2" descr="http://resourcemagonline.com/wp-content/uploads/2012/07/ScreenShot_4_store-bought-vs-styled-shot.png"/>
          <p:cNvPicPr>
            <a:picLocks noChangeAspect="1" noChangeArrowheads="1"/>
          </p:cNvPicPr>
          <p:nvPr/>
        </p:nvPicPr>
        <p:blipFill>
          <a:blip r:embed="rId2" cstate="print"/>
          <a:srcRect/>
          <a:stretch>
            <a:fillRect/>
          </a:stretch>
        </p:blipFill>
        <p:spPr bwMode="auto">
          <a:xfrm rot="21207727">
            <a:off x="351542" y="3320642"/>
            <a:ext cx="4608512" cy="3284985"/>
          </a:xfrm>
          <a:prstGeom prst="rect">
            <a:avLst/>
          </a:prstGeom>
          <a:ln>
            <a:noFill/>
          </a:ln>
          <a:effectLst>
            <a:softEdge rad="112500"/>
          </a:effectLst>
        </p:spPr>
      </p:pic>
      <p:pic>
        <p:nvPicPr>
          <p:cNvPr id="5" name="Picture 4" descr="mcdonalds-photoshoot2.jpg"/>
          <p:cNvPicPr>
            <a:picLocks noChangeAspect="1"/>
          </p:cNvPicPr>
          <p:nvPr/>
        </p:nvPicPr>
        <p:blipFill>
          <a:blip r:embed="rId3" cstate="print"/>
          <a:stretch>
            <a:fillRect/>
          </a:stretch>
        </p:blipFill>
        <p:spPr>
          <a:xfrm rot="509450">
            <a:off x="4264486" y="3521706"/>
            <a:ext cx="4111935" cy="274129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2656"/>
            <a:ext cx="8686800" cy="838200"/>
          </a:xfrm>
        </p:spPr>
        <p:txBody>
          <a:bodyPr/>
          <a:lstStyle/>
          <a:p>
            <a:pPr algn="ctr"/>
            <a:r>
              <a:rPr lang="bg-BG" dirty="0" smtClean="0"/>
              <a:t>Допълнителна информация</a:t>
            </a:r>
            <a:endParaRPr lang="bg-BG" dirty="0"/>
          </a:p>
        </p:txBody>
      </p:sp>
      <p:sp>
        <p:nvSpPr>
          <p:cNvPr id="3" name="Content Placeholder 2"/>
          <p:cNvSpPr>
            <a:spLocks noGrp="1"/>
          </p:cNvSpPr>
          <p:nvPr>
            <p:ph idx="1"/>
          </p:nvPr>
        </p:nvSpPr>
        <p:spPr/>
        <p:txBody>
          <a:bodyPr>
            <a:normAutofit/>
          </a:bodyPr>
          <a:lstStyle/>
          <a:p>
            <a:pPr>
              <a:buNone/>
            </a:pPr>
            <a:r>
              <a:rPr lang="en-US" sz="1900" b="1" dirty="0" smtClean="0"/>
              <a:t>McDonald’s</a:t>
            </a:r>
            <a:r>
              <a:rPr lang="bg-BG" sz="1900" b="1" dirty="0" smtClean="0"/>
              <a:t> има ресторанти в 119 държави по света.</a:t>
            </a:r>
            <a:r>
              <a:rPr lang="en-US" sz="1900" b="1" dirty="0" smtClean="0"/>
              <a:t> </a:t>
            </a:r>
            <a:endParaRPr lang="bg-BG" sz="1900" b="1" dirty="0" smtClean="0"/>
          </a:p>
          <a:p>
            <a:pPr>
              <a:buNone/>
            </a:pPr>
            <a:r>
              <a:rPr lang="bg-BG" sz="1900" b="1" dirty="0" smtClean="0"/>
              <a:t>68 милиона клиенти биват обслужвани по света всеки ден</a:t>
            </a:r>
          </a:p>
          <a:p>
            <a:pPr>
              <a:buNone/>
            </a:pPr>
            <a:r>
              <a:rPr lang="bg-BG" sz="1900" b="1" dirty="0" smtClean="0"/>
              <a:t>Броят на ресторантите надвишава 34 000,а броят на работниците е около 1 милион и 700 хиляди души.</a:t>
            </a:r>
          </a:p>
          <a:p>
            <a:pPr>
              <a:buNone/>
            </a:pPr>
            <a:r>
              <a:rPr lang="bg-BG" sz="1900" b="1" dirty="0" smtClean="0"/>
              <a:t>Компанията е била собственик на </a:t>
            </a:r>
            <a:r>
              <a:rPr lang="en-US" sz="1900" b="1" dirty="0" err="1" smtClean="0"/>
              <a:t>Donatos</a:t>
            </a:r>
            <a:r>
              <a:rPr lang="en-US" sz="1900" b="1" dirty="0" smtClean="0"/>
              <a:t> Pizzas </a:t>
            </a:r>
            <a:r>
              <a:rPr lang="bg-BG" sz="1900" b="1" dirty="0" smtClean="0"/>
              <a:t>и още няколко ресторанти,но ги разпродава за да се съсредоточи изцяло върху </a:t>
            </a:r>
            <a:r>
              <a:rPr lang="en-US" sz="1900" b="1" dirty="0" smtClean="0"/>
              <a:t>McDonald’s</a:t>
            </a:r>
          </a:p>
        </p:txBody>
      </p:sp>
      <p:pic>
        <p:nvPicPr>
          <p:cNvPr id="5" name="Picture 4" descr="ronald_mcdonald_jumping1.jpg"/>
          <p:cNvPicPr>
            <a:picLocks noChangeAspect="1"/>
          </p:cNvPicPr>
          <p:nvPr/>
        </p:nvPicPr>
        <p:blipFill>
          <a:blip r:embed="rId2" cstate="print"/>
          <a:stretch>
            <a:fillRect/>
          </a:stretch>
        </p:blipFill>
        <p:spPr>
          <a:xfrm rot="21315227">
            <a:off x="437960" y="3834607"/>
            <a:ext cx="3168352" cy="2897282"/>
          </a:xfrm>
          <a:prstGeom prst="rect">
            <a:avLst/>
          </a:prstGeom>
          <a:ln>
            <a:noFill/>
          </a:ln>
          <a:effectLst>
            <a:softEdge rad="112500"/>
          </a:effectLst>
        </p:spPr>
      </p:pic>
      <p:pic>
        <p:nvPicPr>
          <p:cNvPr id="6" name="Picture 5" descr="EH1169_McDonalds.jpg"/>
          <p:cNvPicPr>
            <a:picLocks noChangeAspect="1"/>
          </p:cNvPicPr>
          <p:nvPr/>
        </p:nvPicPr>
        <p:blipFill>
          <a:blip r:embed="rId3" cstate="print"/>
          <a:stretch>
            <a:fillRect/>
          </a:stretch>
        </p:blipFill>
        <p:spPr>
          <a:xfrm rot="21357883">
            <a:off x="4023974" y="3665598"/>
            <a:ext cx="4572000" cy="3004457"/>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B6B6B6"/>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B6B6B6"/>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146</TotalTime>
  <Words>400</Words>
  <Application>Microsoft Office PowerPoint</Application>
  <PresentationFormat>On-screen Show (4:3)</PresentationFormat>
  <Paragraphs>28</Paragraphs>
  <Slides>8</Slides>
  <Notes>0</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Trek</vt:lpstr>
      <vt:lpstr>Office Theme</vt:lpstr>
      <vt:lpstr>PowerPoint Presentation</vt:lpstr>
      <vt:lpstr>PowerPoint Presentation</vt:lpstr>
      <vt:lpstr>История ( 1940 – 1980 )</vt:lpstr>
      <vt:lpstr>История ( 2000 )</vt:lpstr>
      <vt:lpstr>Видове ресторанти</vt:lpstr>
      <vt:lpstr>продукти</vt:lpstr>
      <vt:lpstr>Виждаме едно,получаваме друго</vt:lpstr>
      <vt:lpstr>Допълнителна информация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User1</dc:creator>
  <cp:lastModifiedBy>Belgarion</cp:lastModifiedBy>
  <cp:revision>19</cp:revision>
  <dcterms:created xsi:type="dcterms:W3CDTF">2013-06-03T23:18:57Z</dcterms:created>
  <dcterms:modified xsi:type="dcterms:W3CDTF">2013-06-26T09:01:53Z</dcterms:modified>
</cp:coreProperties>
</file>