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58" r:id="rId5"/>
    <p:sldId id="269" r:id="rId6"/>
    <p:sldId id="259" r:id="rId7"/>
    <p:sldId id="271" r:id="rId8"/>
    <p:sldId id="274" r:id="rId9"/>
    <p:sldId id="285" r:id="rId10"/>
    <p:sldId id="260" r:id="rId11"/>
    <p:sldId id="261" r:id="rId12"/>
    <p:sldId id="268" r:id="rId13"/>
    <p:sldId id="262" r:id="rId14"/>
    <p:sldId id="275" r:id="rId15"/>
    <p:sldId id="273" r:id="rId16"/>
    <p:sldId id="281" r:id="rId17"/>
    <p:sldId id="286" r:id="rId18"/>
    <p:sldId id="263" r:id="rId19"/>
    <p:sldId id="283" r:id="rId20"/>
    <p:sldId id="265" r:id="rId21"/>
    <p:sldId id="276" r:id="rId22"/>
    <p:sldId id="293" r:id="rId23"/>
    <p:sldId id="267" r:id="rId24"/>
    <p:sldId id="284" r:id="rId25"/>
    <p:sldId id="277" r:id="rId26"/>
    <p:sldId id="279" r:id="rId27"/>
    <p:sldId id="287" r:id="rId28"/>
    <p:sldId id="280" r:id="rId29"/>
    <p:sldId id="288" r:id="rId30"/>
    <p:sldId id="289" r:id="rId31"/>
    <p:sldId id="266" r:id="rId32"/>
    <p:sldId id="290" r:id="rId33"/>
    <p:sldId id="291" r:id="rId34"/>
    <p:sldId id="294" r:id="rId35"/>
    <p:sldId id="295" r:id="rId36"/>
  </p:sldIdLst>
  <p:sldSz cx="9144000" cy="6858000" type="screen4x3"/>
  <p:notesSz cx="6858000" cy="9144000"/>
  <p:defaultTextStyle>
    <a:defPPr>
      <a:defRPr lang="bg-BG"/>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C6600"/>
    <a:srgbClr val="FF6600"/>
    <a:srgbClr val="FF9900"/>
    <a:srgbClr val="666633"/>
    <a:srgbClr val="800000"/>
    <a:srgbClr val="FFFFCC"/>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94660"/>
  </p:normalViewPr>
  <p:slideViewPr>
    <p:cSldViewPr>
      <p:cViewPr varScale="1">
        <p:scale>
          <a:sx n="83" d="100"/>
          <a:sy n="83" d="100"/>
        </p:scale>
        <p:origin x="-864" y="-11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97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54BDF38B-1736-4BAE-BD0B-AED91858EBDD}" type="slidenum">
              <a:rPr lang="bg-BG"/>
              <a:pPr>
                <a:defRPr/>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0A2A7BA1-D359-4B07-ADDB-B7CC111AE320}" type="slidenum">
              <a:rPr lang="bg-BG"/>
              <a:pPr>
                <a:defRPr/>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A27EFA15-5237-4E34-944C-35CEE21C307B}" type="slidenum">
              <a:rPr lang="bg-BG"/>
              <a:pPr>
                <a:defRPr/>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bg-BG"/>
          </a:p>
        </p:txBody>
      </p:sp>
      <p:sp>
        <p:nvSpPr>
          <p:cNvPr id="6" name="Rectangle 5"/>
          <p:cNvSpPr>
            <a:spLocks noGrp="1" noChangeArrowheads="1"/>
          </p:cNvSpPr>
          <p:nvPr>
            <p:ph type="ftr" sz="quarter" idx="11"/>
          </p:nvPr>
        </p:nvSpPr>
        <p:spPr>
          <a:ln/>
        </p:spPr>
        <p:txBody>
          <a:bodyPr/>
          <a:lstStyle>
            <a:lvl1pPr>
              <a:defRPr/>
            </a:lvl1pPr>
          </a:lstStyle>
          <a:p>
            <a:pPr>
              <a:defRPr/>
            </a:pPr>
            <a:endParaRPr lang="bg-BG"/>
          </a:p>
        </p:txBody>
      </p:sp>
      <p:sp>
        <p:nvSpPr>
          <p:cNvPr id="7" name="Rectangle 6"/>
          <p:cNvSpPr>
            <a:spLocks noGrp="1" noChangeArrowheads="1"/>
          </p:cNvSpPr>
          <p:nvPr>
            <p:ph type="sldNum" sz="quarter" idx="12"/>
          </p:nvPr>
        </p:nvSpPr>
        <p:spPr>
          <a:ln/>
        </p:spPr>
        <p:txBody>
          <a:bodyPr/>
          <a:lstStyle>
            <a:lvl1pPr>
              <a:defRPr/>
            </a:lvl1pPr>
          </a:lstStyle>
          <a:p>
            <a:pPr>
              <a:defRPr/>
            </a:pPr>
            <a:fld id="{1C94D128-7A45-400D-B5D0-EF3BC378C4F1}" type="slidenum">
              <a:rPr lang="bg-BG"/>
              <a:pPr>
                <a:defRPr/>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bg-BG"/>
          </a:p>
        </p:txBody>
      </p:sp>
      <p:sp>
        <p:nvSpPr>
          <p:cNvPr id="8" name="Rectangle 5"/>
          <p:cNvSpPr>
            <a:spLocks noGrp="1" noChangeArrowheads="1"/>
          </p:cNvSpPr>
          <p:nvPr>
            <p:ph type="ftr" sz="quarter" idx="11"/>
          </p:nvPr>
        </p:nvSpPr>
        <p:spPr>
          <a:ln/>
        </p:spPr>
        <p:txBody>
          <a:bodyPr/>
          <a:lstStyle>
            <a:lvl1pPr>
              <a:defRPr/>
            </a:lvl1pPr>
          </a:lstStyle>
          <a:p>
            <a:pPr>
              <a:defRPr/>
            </a:pPr>
            <a:endParaRPr lang="bg-BG"/>
          </a:p>
        </p:txBody>
      </p:sp>
      <p:sp>
        <p:nvSpPr>
          <p:cNvPr id="9" name="Rectangle 6"/>
          <p:cNvSpPr>
            <a:spLocks noGrp="1" noChangeArrowheads="1"/>
          </p:cNvSpPr>
          <p:nvPr>
            <p:ph type="sldNum" sz="quarter" idx="12"/>
          </p:nvPr>
        </p:nvSpPr>
        <p:spPr>
          <a:ln/>
        </p:spPr>
        <p:txBody>
          <a:bodyPr/>
          <a:lstStyle>
            <a:lvl1pPr>
              <a:defRPr/>
            </a:lvl1pPr>
          </a:lstStyle>
          <a:p>
            <a:pPr>
              <a:defRPr/>
            </a:pPr>
            <a:fld id="{32F7995D-617C-4F45-81DA-906BDD900196}" type="slidenum">
              <a:rPr lang="bg-BG"/>
              <a:pPr>
                <a:defRPr/>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bg-BG"/>
          </a:p>
        </p:txBody>
      </p:sp>
      <p:sp>
        <p:nvSpPr>
          <p:cNvPr id="4" name="Rectangle 5"/>
          <p:cNvSpPr>
            <a:spLocks noGrp="1" noChangeArrowheads="1"/>
          </p:cNvSpPr>
          <p:nvPr>
            <p:ph type="ftr" sz="quarter" idx="11"/>
          </p:nvPr>
        </p:nvSpPr>
        <p:spPr>
          <a:ln/>
        </p:spPr>
        <p:txBody>
          <a:bodyPr/>
          <a:lstStyle>
            <a:lvl1pPr>
              <a:defRPr/>
            </a:lvl1pPr>
          </a:lstStyle>
          <a:p>
            <a:pPr>
              <a:defRPr/>
            </a:pPr>
            <a:endParaRPr lang="bg-BG"/>
          </a:p>
        </p:txBody>
      </p:sp>
      <p:sp>
        <p:nvSpPr>
          <p:cNvPr id="5" name="Rectangle 6"/>
          <p:cNvSpPr>
            <a:spLocks noGrp="1" noChangeArrowheads="1"/>
          </p:cNvSpPr>
          <p:nvPr>
            <p:ph type="sldNum" sz="quarter" idx="12"/>
          </p:nvPr>
        </p:nvSpPr>
        <p:spPr>
          <a:ln/>
        </p:spPr>
        <p:txBody>
          <a:bodyPr/>
          <a:lstStyle>
            <a:lvl1pPr>
              <a:defRPr/>
            </a:lvl1pPr>
          </a:lstStyle>
          <a:p>
            <a:pPr>
              <a:defRPr/>
            </a:pPr>
            <a:fld id="{803E94D5-51C3-4954-A000-115EE5F423F4}" type="slidenum">
              <a:rPr lang="bg-BG"/>
              <a:pPr>
                <a:defRPr/>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bg-BG"/>
          </a:p>
        </p:txBody>
      </p:sp>
      <p:sp>
        <p:nvSpPr>
          <p:cNvPr id="3" name="Rectangle 5"/>
          <p:cNvSpPr>
            <a:spLocks noGrp="1" noChangeArrowheads="1"/>
          </p:cNvSpPr>
          <p:nvPr>
            <p:ph type="ftr" sz="quarter" idx="11"/>
          </p:nvPr>
        </p:nvSpPr>
        <p:spPr>
          <a:ln/>
        </p:spPr>
        <p:txBody>
          <a:bodyPr/>
          <a:lstStyle>
            <a:lvl1pPr>
              <a:defRPr/>
            </a:lvl1pPr>
          </a:lstStyle>
          <a:p>
            <a:pPr>
              <a:defRPr/>
            </a:pPr>
            <a:endParaRPr lang="bg-BG"/>
          </a:p>
        </p:txBody>
      </p:sp>
      <p:sp>
        <p:nvSpPr>
          <p:cNvPr id="4" name="Rectangle 6"/>
          <p:cNvSpPr>
            <a:spLocks noGrp="1" noChangeArrowheads="1"/>
          </p:cNvSpPr>
          <p:nvPr>
            <p:ph type="sldNum" sz="quarter" idx="12"/>
          </p:nvPr>
        </p:nvSpPr>
        <p:spPr>
          <a:ln/>
        </p:spPr>
        <p:txBody>
          <a:bodyPr/>
          <a:lstStyle>
            <a:lvl1pPr>
              <a:defRPr/>
            </a:lvl1pPr>
          </a:lstStyle>
          <a:p>
            <a:pPr>
              <a:defRPr/>
            </a:pPr>
            <a:fld id="{9E1BB34D-8DB6-45EF-89B0-2C253A60249C}" type="slidenum">
              <a:rPr lang="bg-BG"/>
              <a:pPr>
                <a:defRPr/>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bg-BG"/>
          </a:p>
        </p:txBody>
      </p:sp>
      <p:sp>
        <p:nvSpPr>
          <p:cNvPr id="6" name="Rectangle 5"/>
          <p:cNvSpPr>
            <a:spLocks noGrp="1" noChangeArrowheads="1"/>
          </p:cNvSpPr>
          <p:nvPr>
            <p:ph type="ftr" sz="quarter" idx="11"/>
          </p:nvPr>
        </p:nvSpPr>
        <p:spPr>
          <a:ln/>
        </p:spPr>
        <p:txBody>
          <a:bodyPr/>
          <a:lstStyle>
            <a:lvl1pPr>
              <a:defRPr/>
            </a:lvl1pPr>
          </a:lstStyle>
          <a:p>
            <a:pPr>
              <a:defRPr/>
            </a:pPr>
            <a:endParaRPr lang="bg-BG"/>
          </a:p>
        </p:txBody>
      </p:sp>
      <p:sp>
        <p:nvSpPr>
          <p:cNvPr id="7" name="Rectangle 6"/>
          <p:cNvSpPr>
            <a:spLocks noGrp="1" noChangeArrowheads="1"/>
          </p:cNvSpPr>
          <p:nvPr>
            <p:ph type="sldNum" sz="quarter" idx="12"/>
          </p:nvPr>
        </p:nvSpPr>
        <p:spPr>
          <a:ln/>
        </p:spPr>
        <p:txBody>
          <a:bodyPr/>
          <a:lstStyle>
            <a:lvl1pPr>
              <a:defRPr/>
            </a:lvl1pPr>
          </a:lstStyle>
          <a:p>
            <a:pPr>
              <a:defRPr/>
            </a:pPr>
            <a:fld id="{3EB974DE-5A7B-4B01-8FA8-EAA12BE67DCC}" type="slidenum">
              <a:rPr lang="bg-BG"/>
              <a:pPr>
                <a:defRPr/>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bg-BG"/>
          </a:p>
        </p:txBody>
      </p:sp>
      <p:sp>
        <p:nvSpPr>
          <p:cNvPr id="6" name="Rectangle 5"/>
          <p:cNvSpPr>
            <a:spLocks noGrp="1" noChangeArrowheads="1"/>
          </p:cNvSpPr>
          <p:nvPr>
            <p:ph type="ftr" sz="quarter" idx="11"/>
          </p:nvPr>
        </p:nvSpPr>
        <p:spPr>
          <a:ln/>
        </p:spPr>
        <p:txBody>
          <a:bodyPr/>
          <a:lstStyle>
            <a:lvl1pPr>
              <a:defRPr/>
            </a:lvl1pPr>
          </a:lstStyle>
          <a:p>
            <a:pPr>
              <a:defRPr/>
            </a:pPr>
            <a:endParaRPr lang="bg-BG"/>
          </a:p>
        </p:txBody>
      </p:sp>
      <p:sp>
        <p:nvSpPr>
          <p:cNvPr id="7" name="Rectangle 6"/>
          <p:cNvSpPr>
            <a:spLocks noGrp="1" noChangeArrowheads="1"/>
          </p:cNvSpPr>
          <p:nvPr>
            <p:ph type="sldNum" sz="quarter" idx="12"/>
          </p:nvPr>
        </p:nvSpPr>
        <p:spPr>
          <a:ln/>
        </p:spPr>
        <p:txBody>
          <a:bodyPr/>
          <a:lstStyle>
            <a:lvl1pPr>
              <a:defRPr/>
            </a:lvl1pPr>
          </a:lstStyle>
          <a:p>
            <a:pPr>
              <a:defRPr/>
            </a:pPr>
            <a:fld id="{37650390-9C8A-4CA1-B250-0EBFCA5F5BF8}" type="slidenum">
              <a:rPr lang="bg-BG"/>
              <a:pPr>
                <a:defRPr/>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AE049864-C810-4C03-A626-A75AD557DED8}" type="slidenum">
              <a:rPr lang="bg-BG"/>
              <a:pPr>
                <a:defRPr/>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E9B320DD-0510-4EAB-BFE5-8BA2667F0512}" type="slidenum">
              <a:rPr lang="bg-BG"/>
              <a:pPr>
                <a:defRPr/>
              </a:pPr>
              <a:t>‹#›</a:t>
            </a:fld>
            <a:endParaRPr lang="bg-B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bg-BG"/>
          </a:p>
        </p:txBody>
      </p:sp>
      <p:sp>
        <p:nvSpPr>
          <p:cNvPr id="6" name="Rectangle 5"/>
          <p:cNvSpPr>
            <a:spLocks noGrp="1" noChangeArrowheads="1"/>
          </p:cNvSpPr>
          <p:nvPr>
            <p:ph type="ftr" sz="quarter" idx="11"/>
          </p:nvPr>
        </p:nvSpPr>
        <p:spPr>
          <a:ln/>
        </p:spPr>
        <p:txBody>
          <a:bodyPr/>
          <a:lstStyle>
            <a:lvl1pPr>
              <a:defRPr/>
            </a:lvl1pPr>
          </a:lstStyle>
          <a:p>
            <a:pPr>
              <a:defRPr/>
            </a:pPr>
            <a:endParaRPr lang="bg-BG"/>
          </a:p>
        </p:txBody>
      </p:sp>
      <p:sp>
        <p:nvSpPr>
          <p:cNvPr id="7" name="Rectangle 6"/>
          <p:cNvSpPr>
            <a:spLocks noGrp="1" noChangeArrowheads="1"/>
          </p:cNvSpPr>
          <p:nvPr>
            <p:ph type="sldNum" sz="quarter" idx="12"/>
          </p:nvPr>
        </p:nvSpPr>
        <p:spPr>
          <a:ln/>
        </p:spPr>
        <p:txBody>
          <a:bodyPr/>
          <a:lstStyle>
            <a:lvl1pPr>
              <a:defRPr/>
            </a:lvl1pPr>
          </a:lstStyle>
          <a:p>
            <a:pPr>
              <a:defRPr/>
            </a:pPr>
            <a:fld id="{C41E2440-2D3D-4242-A9B4-A99C10551396}" type="slidenum">
              <a:rPr lang="bg-BG"/>
              <a:pPr>
                <a:defRPr/>
              </a:pPr>
              <a:t>‹#›</a:t>
            </a:fld>
            <a:endParaRPr lang="bg-BG"/>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bg-BG"/>
          </a:p>
        </p:txBody>
      </p:sp>
      <p:sp>
        <p:nvSpPr>
          <p:cNvPr id="5" name="Rectangle 5"/>
          <p:cNvSpPr>
            <a:spLocks noGrp="1" noChangeArrowheads="1"/>
          </p:cNvSpPr>
          <p:nvPr>
            <p:ph type="ftr" sz="quarter" idx="11"/>
          </p:nvPr>
        </p:nvSpPr>
        <p:spPr>
          <a:ln/>
        </p:spPr>
        <p:txBody>
          <a:bodyPr/>
          <a:lstStyle>
            <a:lvl1pPr>
              <a:defRPr/>
            </a:lvl1pPr>
          </a:lstStyle>
          <a:p>
            <a:pPr>
              <a:defRPr/>
            </a:pPr>
            <a:endParaRPr lang="bg-BG"/>
          </a:p>
        </p:txBody>
      </p:sp>
      <p:sp>
        <p:nvSpPr>
          <p:cNvPr id="6" name="Rectangle 6"/>
          <p:cNvSpPr>
            <a:spLocks noGrp="1" noChangeArrowheads="1"/>
          </p:cNvSpPr>
          <p:nvPr>
            <p:ph type="sldNum" sz="quarter" idx="12"/>
          </p:nvPr>
        </p:nvSpPr>
        <p:spPr>
          <a:ln/>
        </p:spPr>
        <p:txBody>
          <a:bodyPr/>
          <a:lstStyle>
            <a:lvl1pPr>
              <a:defRPr/>
            </a:lvl1pPr>
          </a:lstStyle>
          <a:p>
            <a:pPr>
              <a:defRPr/>
            </a:pPr>
            <a:fld id="{BC6C3AAF-4DB3-48D7-8F92-C4A52FC3BF8C}" type="slidenum">
              <a:rPr lang="bg-BG"/>
              <a:pPr>
                <a:defRPr/>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bg-BG"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bg-BG" smtClean="0"/>
              <a:t>Click to edit Master text styles</a:t>
            </a:r>
          </a:p>
          <a:p>
            <a:pPr lvl="1"/>
            <a:r>
              <a:rPr lang="bg-BG" smtClean="0"/>
              <a:t>Second level</a:t>
            </a:r>
          </a:p>
          <a:p>
            <a:pPr lvl="2"/>
            <a:r>
              <a:rPr lang="bg-BG" smtClean="0"/>
              <a:t>Third level</a:t>
            </a:r>
          </a:p>
          <a:p>
            <a:pPr lvl="3"/>
            <a:r>
              <a:rPr lang="bg-BG" smtClean="0"/>
              <a:t>Fourth level</a:t>
            </a:r>
          </a:p>
          <a:p>
            <a:pPr lvl="4"/>
            <a:r>
              <a:rPr lang="bg-BG"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bg-BG"/>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bg-BG"/>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5E0F138-DB59-437E-965D-CF7471DFEA72}" type="slidenum">
              <a:rPr lang="bg-BG"/>
              <a:pPr>
                <a:defRPr/>
              </a:pPr>
              <a:t>‹#›</a:t>
            </a:fld>
            <a:endParaRPr lang="bg-BG"/>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I:\fibonachi\12%20-%20Hymn.mp3"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hyperlink" Target="http://elrid.cult.bg/f/Pages/Fibonacci.php" TargetMode="External"/><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http://elrid.cult.bg/f/images/F/Rabb/3.gif" TargetMode="External"/><Relationship Id="rId11" Type="http://schemas.openxmlformats.org/officeDocument/2006/relationships/image" Target="http://elrid.cult.bg/f/images/F/Rabb/5.gif" TargetMode="External"/><Relationship Id="rId5" Type="http://schemas.openxmlformats.org/officeDocument/2006/relationships/image" Target="../media/image7.png"/><Relationship Id="rId10" Type="http://schemas.openxmlformats.org/officeDocument/2006/relationships/image" Target="../media/image9.png"/><Relationship Id="rId4" Type="http://schemas.openxmlformats.org/officeDocument/2006/relationships/image" Target="http://elrid.cult.bg/f/images/F/Rabb/1.gif" TargetMode="External"/><Relationship Id="rId9" Type="http://schemas.openxmlformats.org/officeDocument/2006/relationships/image" Target="http://elrid.cult.bg/f/images/F/Rabb/4.gi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sapin.jpg" TargetMode="External"/><Relationship Id="rId5" Type="http://schemas.openxmlformats.org/officeDocument/2006/relationships/image" Target="../media/image14.jpeg"/><Relationship Id="rId4" Type="http://schemas.openxmlformats.org/officeDocument/2006/relationships/image" Target="http://audio-spirit.com/~wania/Fractals/images/F/grass.gi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audio-spirit.com/~wania/Fractals/Pages/Fibonacci_plants.php" TargetMode="External"/><Relationship Id="rId7" Type="http://schemas.openxmlformats.org/officeDocument/2006/relationships/image" Target="http://audio-spirit.com/~wania/Fractals/images/F/fr/poppy.jpg"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http://audio-spirit.com/~wania/Fractals/images/F/fr/vioseed.jpg" TargetMode="External"/><Relationship Id="rId10" Type="http://schemas.openxmlformats.org/officeDocument/2006/relationships/image" Target="../media/image26.jpeg"/><Relationship Id="rId4" Type="http://schemas.openxmlformats.org/officeDocument/2006/relationships/image" Target="../media/image23.jpeg"/><Relationship Id="rId9" Type="http://schemas.openxmlformats.org/officeDocument/2006/relationships/image" Target="http://audio-spirit.com/~wania/Fractals/images/F/fr/ap.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www.math.smith.edu/~phyllo/references.html" TargetMode="External"/><Relationship Id="rId4" Type="http://schemas.openxmlformats.org/officeDocument/2006/relationships/image" Target="http://elrid.cult.bg/f/images/F/sun/leaves.gif"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jpeg"/><Relationship Id="rId7" Type="http://schemas.openxmlformats.org/officeDocument/2006/relationships/image" Target="http://elrid.cult.bg/f/images/F/mammilaria.jpg" TargetMode="External"/><Relationship Id="rId2" Type="http://schemas.openxmlformats.org/officeDocument/2006/relationships/slideLayout" Target="../slideLayouts/slideLayout2.xml"/><Relationship Id="rId1" Type="http://schemas.openxmlformats.org/officeDocument/2006/relationships/audio" Target="file:///G:\fibonachi\01-morandi_-_into_the_blue.mp3" TargetMode="External"/><Relationship Id="rId6" Type="http://schemas.openxmlformats.org/officeDocument/2006/relationships/image" Target="../media/image29.jpeg"/><Relationship Id="rId5" Type="http://schemas.openxmlformats.org/officeDocument/2006/relationships/image" Target="http://elrid.cult.bg/f/images/F/aloe.jpg" TargetMode="Externa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http://audio-spirit.com/~wania/Fractals/images/F/Animals/Octopus-in-aquarium.jpg" TargetMode="External"/><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Animals/starfish.jpg" TargetMode="External"/><Relationship Id="rId5" Type="http://schemas.openxmlformats.org/officeDocument/2006/relationships/image" Target="../media/image32.jpeg"/><Relationship Id="rId4" Type="http://schemas.openxmlformats.org/officeDocument/2006/relationships/image" Target="http://audio-spirit.com/~wania/Fractals/images/F/Animals/hydra.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Animals/langusta-korsika.jpg" TargetMode="External"/><Relationship Id="rId5" Type="http://schemas.openxmlformats.org/officeDocument/2006/relationships/image" Target="../media/image35.jpeg"/><Relationship Id="rId4" Type="http://schemas.openxmlformats.org/officeDocument/2006/relationships/image" Target="http://audio-spirit.com/~wania/Fractals/images/F/Animals/xiphosura.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Animals/scorpion.jpg" TargetMode="External"/><Relationship Id="rId5" Type="http://schemas.openxmlformats.org/officeDocument/2006/relationships/image" Target="../media/image37.jpeg"/><Relationship Id="rId4" Type="http://schemas.openxmlformats.org/officeDocument/2006/relationships/image" Target="http://audio-spirit.com/~wania/Fractals/images/F/Animals/anax2.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Animals/Centipede.jpg" TargetMode="External"/><Relationship Id="rId5" Type="http://schemas.openxmlformats.org/officeDocument/2006/relationships/image" Target="../media/image39.jpeg"/><Relationship Id="rId4" Type="http://schemas.openxmlformats.org/officeDocument/2006/relationships/image" Target="http://audio-spirit.com/~wania/Fractals/images/F/Animals/tortoise-chaco.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http://audio-spirit.com/~wania/Fractals/images/fm/9.gif" TargetMode="External"/><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http://paper.standartnews.com/images/articles/orig_155529_bg.jpg" TargetMode="Externa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8" Type="http://schemas.openxmlformats.org/officeDocument/2006/relationships/image" Target="http://audio-spirit.com/~wania/Fractals/images/F/chameleon.gif" TargetMode="External"/><Relationship Id="rId3" Type="http://schemas.openxmlformats.org/officeDocument/2006/relationships/image" Target="../media/image50.jpeg"/><Relationship Id="rId7" Type="http://schemas.openxmlformats.org/officeDocument/2006/relationships/image" Target="../media/image52.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bronton.jpg" TargetMode="External"/><Relationship Id="rId5" Type="http://schemas.openxmlformats.org/officeDocument/2006/relationships/image" Target="../media/image51.jpeg"/><Relationship Id="rId4" Type="http://schemas.openxmlformats.org/officeDocument/2006/relationships/image" Target="http://audio-spirit.com/~wania/Fractals/images/F/spirul.jp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3.jpeg"/><Relationship Id="rId7" Type="http://schemas.openxmlformats.org/officeDocument/2006/relationships/image" Target="../media/image5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audio-spirit.com/~wania/Fractals/images/F/galaxy.jpg" TargetMode="External"/><Relationship Id="rId5" Type="http://schemas.openxmlformats.org/officeDocument/2006/relationships/image" Target="../media/image54.jpeg"/><Relationship Id="rId4" Type="http://schemas.openxmlformats.org/officeDocument/2006/relationships/image" Target="http://audio-spirit.com/~wania/Fractals/images/F/cyclon.jp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4.jpeg"/><Relationship Id="rId7" Type="http://schemas.openxmlformats.org/officeDocument/2006/relationships/image" Target="../media/image60.jpeg"/><Relationship Id="rId2" Type="http://schemas.openxmlformats.org/officeDocument/2006/relationships/slideLayout" Target="../slideLayouts/slideLayout7.xml"/><Relationship Id="rId1" Type="http://schemas.openxmlformats.org/officeDocument/2006/relationships/video" Target="file:///I:\fibonachi\f8315031.avi" TargetMode="Externa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jpeg"/></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http://www.adentalcenter.eu/img/faceside.gif" TargetMode="External"/><Relationship Id="rId3" Type="http://schemas.openxmlformats.org/officeDocument/2006/relationships/image" Target="../media/image64.jpeg"/><Relationship Id="rId7" Type="http://schemas.openxmlformats.org/officeDocument/2006/relationships/image" Target="../media/image66.png"/><Relationship Id="rId12" Type="http://schemas.openxmlformats.org/officeDocument/2006/relationships/image" Target="http://www.adentalcenter.eu/img/image08.jpg"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http://www.adentalcenter.eu/img/face.jpg" TargetMode="External"/><Relationship Id="rId11" Type="http://schemas.openxmlformats.org/officeDocument/2006/relationships/image" Target="../media/image68.jpeg"/><Relationship Id="rId5" Type="http://schemas.openxmlformats.org/officeDocument/2006/relationships/image" Target="../media/image65.jpeg"/><Relationship Id="rId10" Type="http://schemas.openxmlformats.org/officeDocument/2006/relationships/image" Target="http://www.adentalcenter.eu/img/PhiTeeth.jpg" TargetMode="External"/><Relationship Id="rId4" Type="http://schemas.openxmlformats.org/officeDocument/2006/relationships/image" Target="http://www.adentalcenter.eu/img/ear-spiral.jpg" TargetMode="External"/><Relationship Id="rId9"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hyperlink" Target="http://kikowsky.blog.bg/photos/97628/original/%D1%84%D0%B8%D0%B1%D0%BE%D0%BD%D0%B0%D1%87%D0%B8/magura%20060.jpg" TargetMode="External"/><Relationship Id="rId7" Type="http://schemas.openxmlformats.org/officeDocument/2006/relationships/image" Target="http://kikowsky.blog.bg/photos/97628/%D1%84%D0%B8%D0%B1%D0%BE%D0%BD%D0%B0%D1%87%D0%B8/fibonachi%201(1).jpg"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hyperlink" Target="http://kikowsky.blog.bg/photos/97628/original/%D1%84%D0%B8%D0%B1%D0%BE%D0%BD%D0%B0%D1%87%D0%B8/fibonachi%201(1).jpg" TargetMode="External"/><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8" Type="http://schemas.openxmlformats.org/officeDocument/2006/relationships/image" Target="http://kikowsky.blog.bg/photos/97628/%D1%84%D0%B8%D0%B1%D0%BE%D0%BD%D0%B0%D1%87%D0%B8/fibonachi%202.jpg" TargetMode="External"/><Relationship Id="rId3" Type="http://schemas.openxmlformats.org/officeDocument/2006/relationships/hyperlink" Target="http://kikowsky.blog.bg/photos/97628/original/%D1%84%D0%B8%D0%B1%D0%BE%D0%BD%D0%B0%D1%87%D0%B8/magura%20041.jpg" TargetMode="External"/><Relationship Id="rId7" Type="http://schemas.openxmlformats.org/officeDocument/2006/relationships/image" Target="../media/image77.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hyperlink" Target="http://kikowsky.blog.bg/photos/97628/original/%D1%84%D0%B8%D0%B1%D0%BE%D0%BD%D0%B0%D1%87%D0%B8/fibonachi%202.jpg" TargetMode="External"/><Relationship Id="rId5" Type="http://schemas.openxmlformats.org/officeDocument/2006/relationships/image" Target="http://kikowsky.blog.bg/photos/97628/%D1%84%D0%B8%D0%B1%D0%BE%D0%BD%D0%B0%D1%87%D0%B8/magura%20041.jpg" TargetMode="External"/><Relationship Id="rId4" Type="http://schemas.openxmlformats.org/officeDocument/2006/relationships/image" Target="../media/image76.jpe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http://paper.standartnews.com/images/articles/orig_155529_bg.jpg"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a:off x="684213" y="2565400"/>
            <a:ext cx="8208962" cy="1296988"/>
          </a:xfrm>
          <a:prstGeom prst="rect">
            <a:avLst/>
          </a:prstGeom>
        </p:spPr>
        <p:txBody>
          <a:bodyPr wrap="none" fromWordArt="1">
            <a:prstTxWarp prst="textPlain">
              <a:avLst>
                <a:gd name="adj" fmla="val 50000"/>
              </a:avLst>
            </a:prstTxWarp>
          </a:bodyPr>
          <a:lstStyle/>
          <a:p>
            <a:pPr algn="ctr"/>
            <a:r>
              <a:rPr lang="bg-BG" sz="3600" b="1" i="1" kern="10">
                <a:ln w="9525">
                  <a:solidFill>
                    <a:srgbClr val="FF9900"/>
                  </a:solidFill>
                  <a:round/>
                  <a:headEnd/>
                  <a:tailEnd/>
                </a:ln>
                <a:solidFill>
                  <a:srgbClr val="990000"/>
                </a:solidFill>
                <a:effectLst>
                  <a:outerShdw dist="35921" dir="2700000" algn="ctr" rotWithShape="0">
                    <a:srgbClr val="808080">
                      <a:alpha val="79999"/>
                    </a:srgbClr>
                  </a:outerShdw>
                </a:effectLst>
                <a:latin typeface="Monotype Corsiva"/>
              </a:rPr>
              <a:t>Редица на Фибоначи</a:t>
            </a:r>
          </a:p>
        </p:txBody>
      </p:sp>
      <p:pic>
        <p:nvPicPr>
          <p:cNvPr id="2055" name="12 - Hymn.mp3">
            <a:hlinkClick r:id="" action="ppaction://media"/>
          </p:cNvPr>
          <p:cNvPicPr>
            <a:picLocks noRot="1" noChangeAspect="1" noChangeArrowheads="1"/>
          </p:cNvPicPr>
          <p:nvPr>
            <a:audioFile r:link="rId1"/>
          </p:nvPr>
        </p:nvPicPr>
        <p:blipFill>
          <a:blip r:embed="rId4"/>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0"/>
                                        <p:tgtEl>
                                          <p:spTgt spid="2052"/>
                                        </p:tgtEl>
                                      </p:cBhvr>
                                    </p:animEffect>
                                  </p:childTnLst>
                                </p:cTn>
                              </p:par>
                              <p:par>
                                <p:cTn id="8" presetID="1" presetClass="mediacall" presetSubtype="0" fill="hold" nodeType="withEffect">
                                  <p:stCondLst>
                                    <p:cond delay="0"/>
                                  </p:stCondLst>
                                  <p:childTnLst>
                                    <p:cmd type="call" cmd="playFrom(0.0)">
                                      <p:cBhvr>
                                        <p:cTn id="9" dur="1" fill="hold"/>
                                        <p:tgtEl>
                                          <p:spTgt spid="205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11" showWhenStopped="0">
                <p:cTn id="10" fill="hold" display="0">
                  <p:stCondLst>
                    <p:cond delay="indefinite"/>
                  </p:stCondLst>
                  <p:endCondLst>
                    <p:cond evt="onPrev" delay="0">
                      <p:tgtEl>
                        <p:sldTgt/>
                      </p:tgtEl>
                    </p:cond>
                    <p:cond evt="onStopAudio" delay="0">
                      <p:tgtEl>
                        <p:sldTgt/>
                      </p:tgtEl>
                    </p:cond>
                  </p:endCondLst>
                </p:cTn>
                <p:tgtEl>
                  <p:spTgt spid="2055"/>
                </p:tgtEl>
              </p:cMediaNode>
            </p:audio>
          </p:childTnLst>
        </p:cTn>
      </p:par>
    </p:tnLst>
    <p:bldLst>
      <p:bldP spid="205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6"/>
          <p:cNvGrpSpPr>
            <a:grpSpLocks/>
          </p:cNvGrpSpPr>
          <p:nvPr/>
        </p:nvGrpSpPr>
        <p:grpSpPr bwMode="auto">
          <a:xfrm>
            <a:off x="0" y="0"/>
            <a:ext cx="9144000" cy="1428750"/>
            <a:chOff x="0" y="0"/>
            <a:chExt cx="5760" cy="900"/>
          </a:xfrm>
        </p:grpSpPr>
        <p:pic>
          <p:nvPicPr>
            <p:cNvPr id="16389" name="Picture 7"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16390" name="Picture 8"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16391" name="Picture 9"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16392" name="Picture 10"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16393" name="Picture 11"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16394" name="Picture 12"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16395" name="Picture 13"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 name="Rectangle 2"/>
          <p:cNvSpPr>
            <a:spLocks noGrp="1" noChangeArrowheads="1"/>
          </p:cNvSpPr>
          <p:nvPr>
            <p:ph type="title"/>
          </p:nvPr>
        </p:nvSpPr>
        <p:spPr>
          <a:xfrm>
            <a:off x="468313" y="0"/>
            <a:ext cx="8229600" cy="1143000"/>
          </a:xfrm>
        </p:spPr>
        <p:txBody>
          <a:bodyPr/>
          <a:lstStyle/>
          <a:p>
            <a:pPr eaLnBrk="1" hangingPunct="1"/>
            <a:r>
              <a:rPr lang="bg-BG" sz="5400" smtClean="0">
                <a:solidFill>
                  <a:srgbClr val="800000"/>
                </a:solidFill>
                <a:latin typeface="Monotype Corsiva" pitchFamily="66" charset="0"/>
              </a:rPr>
              <a:t>Редица на Фибоначи</a:t>
            </a:r>
          </a:p>
        </p:txBody>
      </p:sp>
      <p:sp>
        <p:nvSpPr>
          <p:cNvPr id="3075" name="Rectangle 3"/>
          <p:cNvSpPr>
            <a:spLocks noGrp="1" noChangeArrowheads="1"/>
          </p:cNvSpPr>
          <p:nvPr>
            <p:ph type="body" idx="1"/>
          </p:nvPr>
        </p:nvSpPr>
        <p:spPr>
          <a:xfrm>
            <a:off x="250825" y="1844675"/>
            <a:ext cx="5257800" cy="4608513"/>
          </a:xfrm>
        </p:spPr>
        <p:txBody>
          <a:bodyPr/>
          <a:lstStyle/>
          <a:p>
            <a:pPr algn="ctr" eaLnBrk="1" hangingPunct="1">
              <a:buFontTx/>
              <a:buNone/>
            </a:pPr>
            <a:r>
              <a:rPr lang="bg-BG" sz="2800" b="1" smtClean="0">
                <a:solidFill>
                  <a:srgbClr val="006600"/>
                </a:solidFill>
                <a:latin typeface="Palatino Linotype" pitchFamily="18" charset="0"/>
              </a:rPr>
              <a:t>Италианският математик Фибоначи </a:t>
            </a:r>
          </a:p>
          <a:p>
            <a:pPr algn="ctr" eaLnBrk="1" hangingPunct="1">
              <a:buFontTx/>
              <a:buNone/>
            </a:pPr>
            <a:r>
              <a:rPr lang="bg-BG" sz="2800" b="1" smtClean="0">
                <a:solidFill>
                  <a:srgbClr val="006600"/>
                </a:solidFill>
                <a:latin typeface="Palatino Linotype" pitchFamily="18" charset="0"/>
              </a:rPr>
              <a:t>(Леонардо Биголо от Пиза) публикува през 1202 г. редица от числа, всяко от които се получава като сума от предходните две, като първите две числа са 1 и 1:</a:t>
            </a:r>
          </a:p>
          <a:p>
            <a:pPr algn="ctr" eaLnBrk="1" hangingPunct="1">
              <a:buFontTx/>
              <a:buNone/>
            </a:pPr>
            <a:r>
              <a:rPr lang="bg-BG" sz="2800" b="1" smtClean="0">
                <a:solidFill>
                  <a:srgbClr val="006600"/>
                </a:solidFill>
                <a:latin typeface="Palatino Linotype" pitchFamily="18" charset="0"/>
              </a:rPr>
              <a:t>            1, 1, 2, 3, 5, 8, 13, 21,…</a:t>
            </a:r>
          </a:p>
        </p:txBody>
      </p:sp>
      <p:pic>
        <p:nvPicPr>
          <p:cNvPr id="3077" name="Picture 5" descr="imagesf1"/>
          <p:cNvPicPr>
            <a:picLocks noChangeAspect="1" noChangeArrowheads="1"/>
          </p:cNvPicPr>
          <p:nvPr/>
        </p:nvPicPr>
        <p:blipFill>
          <a:blip r:embed="rId3"/>
          <a:srcRect/>
          <a:stretch>
            <a:fillRect/>
          </a:stretch>
        </p:blipFill>
        <p:spPr bwMode="auto">
          <a:xfrm>
            <a:off x="5795963" y="1989138"/>
            <a:ext cx="2957512" cy="3889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wedge">
                                      <p:cBhvr>
                                        <p:cTn id="12" dur="2000"/>
                                        <p:tgtEl>
                                          <p:spTgt spid="3077"/>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075">
                                            <p:txEl>
                                              <p:pRg st="0" end="0"/>
                                            </p:txEl>
                                          </p:spTgt>
                                        </p:tgtEl>
                                        <p:attrNameLst>
                                          <p:attrName>style.visibility</p:attrName>
                                        </p:attrNameLst>
                                      </p:cBhvr>
                                      <p:to>
                                        <p:strVal val="visible"/>
                                      </p:to>
                                    </p:set>
                                    <p:animEffect transition="in" filter="fade">
                                      <p:cBhvr>
                                        <p:cTn id="17" dur="1000"/>
                                        <p:tgtEl>
                                          <p:spTgt spid="3075">
                                            <p:txEl>
                                              <p:pRg st="0" end="0"/>
                                            </p:txEl>
                                          </p:spTgt>
                                        </p:tgtEl>
                                      </p:cBhvr>
                                    </p:animEffect>
                                    <p:anim calcmode="lin" valueType="num">
                                      <p:cBhvr>
                                        <p:cTn id="18" dur="1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0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075">
                                            <p:txEl>
                                              <p:pRg st="1" end="1"/>
                                            </p:txEl>
                                          </p:spTgt>
                                        </p:tgtEl>
                                        <p:attrNameLst>
                                          <p:attrName>style.visibility</p:attrName>
                                        </p:attrNameLst>
                                      </p:cBhvr>
                                      <p:to>
                                        <p:strVal val="visible"/>
                                      </p:to>
                                    </p:set>
                                    <p:animEffect transition="in" filter="fade">
                                      <p:cBhvr>
                                        <p:cTn id="24" dur="1000"/>
                                        <p:tgtEl>
                                          <p:spTgt spid="3075">
                                            <p:txEl>
                                              <p:pRg st="1" end="1"/>
                                            </p:txEl>
                                          </p:spTgt>
                                        </p:tgtEl>
                                      </p:cBhvr>
                                    </p:animEffect>
                                    <p:anim calcmode="lin" valueType="num">
                                      <p:cBhvr>
                                        <p:cTn id="25" dur="1000" fill="hold"/>
                                        <p:tgtEl>
                                          <p:spTgt spid="307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0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3075">
                                            <p:txEl>
                                              <p:pRg st="2" end="2"/>
                                            </p:txEl>
                                          </p:spTgt>
                                        </p:tgtEl>
                                        <p:attrNameLst>
                                          <p:attrName>style.visibility</p:attrName>
                                        </p:attrNameLst>
                                      </p:cBhvr>
                                      <p:to>
                                        <p:strVal val="visible"/>
                                      </p:to>
                                    </p:set>
                                    <p:animEffect transition="in" filter="fade">
                                      <p:cBhvr>
                                        <p:cTn id="31" dur="1000"/>
                                        <p:tgtEl>
                                          <p:spTgt spid="3075">
                                            <p:txEl>
                                              <p:pRg st="2" end="2"/>
                                            </p:txEl>
                                          </p:spTgt>
                                        </p:tgtEl>
                                      </p:cBhvr>
                                    </p:animEffect>
                                    <p:anim calcmode="lin" valueType="num">
                                      <p:cBhvr>
                                        <p:cTn id="32" dur="10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0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Group 7"/>
          <p:cNvGrpSpPr>
            <a:grpSpLocks/>
          </p:cNvGrpSpPr>
          <p:nvPr/>
        </p:nvGrpSpPr>
        <p:grpSpPr bwMode="auto">
          <a:xfrm>
            <a:off x="0" y="0"/>
            <a:ext cx="9144000" cy="1428750"/>
            <a:chOff x="0" y="0"/>
            <a:chExt cx="5760" cy="900"/>
          </a:xfrm>
        </p:grpSpPr>
        <p:pic>
          <p:nvPicPr>
            <p:cNvPr id="17414" name="Picture 8"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17415" name="Picture 9"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17416" name="Picture 10"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17417" name="Picture 11"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17418" name="Picture 12"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17419" name="Picture 13"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17420" name="Picture 14"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8434" name="Rectangle 2"/>
          <p:cNvSpPr>
            <a:spLocks noGrp="1" noChangeArrowheads="1"/>
          </p:cNvSpPr>
          <p:nvPr>
            <p:ph type="title"/>
          </p:nvPr>
        </p:nvSpPr>
        <p:spPr>
          <a:xfrm>
            <a:off x="468313" y="0"/>
            <a:ext cx="8229600" cy="1143000"/>
          </a:xfrm>
        </p:spPr>
        <p:txBody>
          <a:bodyPr/>
          <a:lstStyle/>
          <a:p>
            <a:pPr eaLnBrk="1" hangingPunct="1"/>
            <a:r>
              <a:rPr lang="en-US" sz="5400" smtClean="0">
                <a:solidFill>
                  <a:srgbClr val="800000"/>
                </a:solidFill>
                <a:latin typeface="Monotype Corsiva" pitchFamily="66" charset="0"/>
              </a:rPr>
              <a:t>Опит за зайцевъдство</a:t>
            </a:r>
            <a:endParaRPr lang="bg-BG" sz="5400" smtClean="0">
              <a:solidFill>
                <a:srgbClr val="800000"/>
              </a:solidFill>
              <a:latin typeface="Monotype Corsiva" pitchFamily="66" charset="0"/>
            </a:endParaRPr>
          </a:p>
        </p:txBody>
      </p:sp>
      <p:sp>
        <p:nvSpPr>
          <p:cNvPr id="18436" name="Text Box 4"/>
          <p:cNvSpPr>
            <a:spLocks noGrp="1" noChangeArrowheads="1"/>
          </p:cNvSpPr>
          <p:nvPr>
            <p:ph type="body" idx="1"/>
          </p:nvPr>
        </p:nvSpPr>
        <p:spPr>
          <a:xfrm>
            <a:off x="323850" y="1557338"/>
            <a:ext cx="8424863" cy="1036637"/>
          </a:xfrm>
        </p:spPr>
        <p:txBody>
          <a:bodyPr/>
          <a:lstStyle/>
          <a:p>
            <a:pPr eaLnBrk="1" hangingPunct="1">
              <a:lnSpc>
                <a:spcPct val="90000"/>
              </a:lnSpc>
              <a:buFontTx/>
              <a:buNone/>
            </a:pPr>
            <a:r>
              <a:rPr lang="bg-BG" sz="2800" smtClean="0">
                <a:solidFill>
                  <a:srgbClr val="006600"/>
                </a:solidFill>
                <a:latin typeface="Palatino Linotype" pitchFamily="18" charset="0"/>
              </a:rPr>
              <a:t>		</a:t>
            </a:r>
            <a:r>
              <a:rPr lang="bg-BG" sz="2800" b="1" smtClean="0">
                <a:solidFill>
                  <a:srgbClr val="006600"/>
                </a:solidFill>
                <a:latin typeface="Palatino Linotype" pitchFamily="18" charset="0"/>
              </a:rPr>
              <a:t>Често редицата на Фибоначи се свързва и със следната задача:</a:t>
            </a:r>
          </a:p>
        </p:txBody>
      </p:sp>
      <p:sp>
        <p:nvSpPr>
          <p:cNvPr id="17412" name="Text Box 5"/>
          <p:cNvSpPr txBox="1">
            <a:spLocks noChangeArrowheads="1"/>
          </p:cNvSpPr>
          <p:nvPr/>
        </p:nvSpPr>
        <p:spPr bwMode="auto">
          <a:xfrm>
            <a:off x="900113" y="3573463"/>
            <a:ext cx="7127875" cy="366712"/>
          </a:xfrm>
          <a:prstGeom prst="rect">
            <a:avLst/>
          </a:prstGeom>
          <a:noFill/>
          <a:ln w="9525">
            <a:noFill/>
            <a:miter lim="800000"/>
            <a:headEnd/>
            <a:tailEnd/>
          </a:ln>
        </p:spPr>
        <p:txBody>
          <a:bodyPr>
            <a:spAutoFit/>
          </a:bodyPr>
          <a:lstStyle/>
          <a:p>
            <a:pPr>
              <a:spcBef>
                <a:spcPct val="50000"/>
              </a:spcBef>
            </a:pPr>
            <a:endParaRPr lang="en-US" sz="1800"/>
          </a:p>
        </p:txBody>
      </p:sp>
      <p:sp>
        <p:nvSpPr>
          <p:cNvPr id="18438" name="Rectangle 6"/>
          <p:cNvSpPr>
            <a:spLocks noChangeArrowheads="1"/>
          </p:cNvSpPr>
          <p:nvPr/>
        </p:nvSpPr>
        <p:spPr bwMode="auto">
          <a:xfrm>
            <a:off x="574675" y="2420938"/>
            <a:ext cx="8101013" cy="3606800"/>
          </a:xfrm>
          <a:prstGeom prst="rect">
            <a:avLst/>
          </a:prstGeom>
          <a:noFill/>
          <a:ln w="9525">
            <a:noFill/>
            <a:miter lim="800000"/>
            <a:headEnd/>
            <a:tailEnd/>
          </a:ln>
        </p:spPr>
        <p:txBody>
          <a:bodyPr>
            <a:spAutoFit/>
          </a:bodyPr>
          <a:lstStyle/>
          <a:p>
            <a:pPr>
              <a:lnSpc>
                <a:spcPct val="80000"/>
              </a:lnSpc>
              <a:spcBef>
                <a:spcPct val="20000"/>
              </a:spcBef>
            </a:pPr>
            <a:r>
              <a:rPr lang="bg-BG" sz="2800" i="1">
                <a:latin typeface="Palatino Linotype" pitchFamily="18" charset="0"/>
              </a:rPr>
              <a:t>	</a:t>
            </a:r>
            <a:r>
              <a:rPr lang="en-US" sz="3200" i="1">
                <a:solidFill>
                  <a:srgbClr val="006600"/>
                </a:solidFill>
                <a:latin typeface="Palatino Linotype" pitchFamily="18" charset="0"/>
              </a:rPr>
              <a:t>"Някой си поместил двойка зайци на н</a:t>
            </a:r>
            <a:r>
              <a:rPr lang="bg-BG" sz="3200" i="1">
                <a:solidFill>
                  <a:srgbClr val="006600"/>
                </a:solidFill>
                <a:latin typeface="Palatino Linotype" pitchFamily="18" charset="0"/>
              </a:rPr>
              <a:t>я</a:t>
            </a:r>
            <a:r>
              <a:rPr lang="en-US" sz="3200" i="1">
                <a:solidFill>
                  <a:srgbClr val="006600"/>
                </a:solidFill>
                <a:latin typeface="Palatino Linotype" pitchFamily="18" charset="0"/>
              </a:rPr>
              <a:t>к</a:t>
            </a:r>
            <a:r>
              <a:rPr lang="bg-BG" sz="3200" i="1">
                <a:solidFill>
                  <a:srgbClr val="006600"/>
                </a:solidFill>
                <a:latin typeface="Palatino Linotype" pitchFamily="18" charset="0"/>
              </a:rPr>
              <a:t>ак</a:t>
            </a:r>
            <a:r>
              <a:rPr lang="en-US" sz="3200" i="1">
                <a:solidFill>
                  <a:srgbClr val="006600"/>
                </a:solidFill>
                <a:latin typeface="Palatino Linotype" pitchFamily="18" charset="0"/>
              </a:rPr>
              <a:t>во място, обградено от всички страни със стена, за да разбере колко двойки зайци ще се родят в течение на година, ако природата на зайците е такава, че след месец двойката зайци ще възпроизведе на бял свят друга двойка, а зайците ще могат да раждат други зайчета от втория месец след своето раждане".</a:t>
            </a:r>
            <a:r>
              <a:rPr lang="en-US" sz="3200">
                <a:solidFill>
                  <a:srgbClr val="006600"/>
                </a:solidFill>
                <a:latin typeface="Palatino Linotype" pitchFamily="18" charset="0"/>
              </a:rPr>
              <a:t> </a:t>
            </a:r>
            <a:endParaRPr lang="bg-BG" sz="3200">
              <a:solidFill>
                <a:srgbClr val="006600"/>
              </a:solidFill>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0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8436">
                                            <p:txEl>
                                              <p:pRg st="0" end="0"/>
                                            </p:txEl>
                                          </p:spTgt>
                                        </p:tgtEl>
                                        <p:attrNameLst>
                                          <p:attrName>style.visibility</p:attrName>
                                        </p:attrNameLst>
                                      </p:cBhvr>
                                      <p:to>
                                        <p:strVal val="visible"/>
                                      </p:to>
                                    </p:set>
                                    <p:animEffect transition="in" filter="fade">
                                      <p:cBhvr>
                                        <p:cTn id="12" dur="1000"/>
                                        <p:tgtEl>
                                          <p:spTgt spid="18436">
                                            <p:txEl>
                                              <p:pRg st="0" end="0"/>
                                            </p:txEl>
                                          </p:spTgt>
                                        </p:tgtEl>
                                      </p:cBhvr>
                                    </p:animEffect>
                                    <p:anim calcmode="lin" valueType="num">
                                      <p:cBhvr>
                                        <p:cTn id="13" dur="1000" fill="hold"/>
                                        <p:tgtEl>
                                          <p:spTgt spid="1843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84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8438"/>
                                        </p:tgtEl>
                                        <p:attrNameLst>
                                          <p:attrName>style.visibility</p:attrName>
                                        </p:attrNameLst>
                                      </p:cBhvr>
                                      <p:to>
                                        <p:strVal val="visible"/>
                                      </p:to>
                                    </p:set>
                                    <p:animEffect transition="in" filter="fade">
                                      <p:cBhvr>
                                        <p:cTn id="19" dur="1000"/>
                                        <p:tgtEl>
                                          <p:spTgt spid="18438"/>
                                        </p:tgtEl>
                                      </p:cBhvr>
                                    </p:animEffect>
                                    <p:anim calcmode="lin" valueType="num">
                                      <p:cBhvr>
                                        <p:cTn id="20" dur="1000" fill="hold"/>
                                        <p:tgtEl>
                                          <p:spTgt spid="18438"/>
                                        </p:tgtEl>
                                        <p:attrNameLst>
                                          <p:attrName>ppt_x</p:attrName>
                                        </p:attrNameLst>
                                      </p:cBhvr>
                                      <p:tavLst>
                                        <p:tav tm="0">
                                          <p:val>
                                            <p:strVal val="#ppt_x"/>
                                          </p:val>
                                        </p:tav>
                                        <p:tav tm="100000">
                                          <p:val>
                                            <p:strVal val="#ppt_x"/>
                                          </p:val>
                                        </p:tav>
                                      </p:tavLst>
                                    </p:anim>
                                    <p:anim calcmode="lin" valueType="num">
                                      <p:cBhvr>
                                        <p:cTn id="21" dur="1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6" grpId="0" build="p"/>
      <p:bldP spid="184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Group 113"/>
          <p:cNvGrpSpPr>
            <a:grpSpLocks/>
          </p:cNvGrpSpPr>
          <p:nvPr/>
        </p:nvGrpSpPr>
        <p:grpSpPr bwMode="auto">
          <a:xfrm>
            <a:off x="0" y="0"/>
            <a:ext cx="9144000" cy="1428750"/>
            <a:chOff x="0" y="0"/>
            <a:chExt cx="5760" cy="900"/>
          </a:xfrm>
        </p:grpSpPr>
        <p:pic>
          <p:nvPicPr>
            <p:cNvPr id="18466" name="Picture 114"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18467" name="Picture 115"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18468" name="Picture 116"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18469" name="Picture 117"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18470" name="Picture 118"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18471" name="Picture 119"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18472" name="Picture 120"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4098" name="Rectangle 2"/>
          <p:cNvSpPr>
            <a:spLocks noGrp="1" noChangeArrowheads="1"/>
          </p:cNvSpPr>
          <p:nvPr>
            <p:ph type="title"/>
          </p:nvPr>
        </p:nvSpPr>
        <p:spPr>
          <a:xfrm>
            <a:off x="468313" y="0"/>
            <a:ext cx="8229600" cy="1143000"/>
          </a:xfrm>
        </p:spPr>
        <p:txBody>
          <a:bodyPr/>
          <a:lstStyle/>
          <a:p>
            <a:pPr eaLnBrk="1" hangingPunct="1"/>
            <a:r>
              <a:rPr lang="en-US" sz="5400" smtClean="0">
                <a:solidFill>
                  <a:srgbClr val="800000"/>
                </a:solidFill>
                <a:latin typeface="Monotype Corsiva" pitchFamily="66" charset="0"/>
              </a:rPr>
              <a:t>Опит за зайцевъдство</a:t>
            </a:r>
            <a:r>
              <a:rPr lang="bg-BG" smtClean="0">
                <a:latin typeface="Monotype Corsiva" pitchFamily="66" charset="0"/>
              </a:rPr>
              <a:t> </a:t>
            </a:r>
          </a:p>
        </p:txBody>
      </p:sp>
      <p:graphicFrame>
        <p:nvGraphicFramePr>
          <p:cNvPr id="4271" name="Group 175"/>
          <p:cNvGraphicFramePr>
            <a:graphicFrameLocks noGrp="1"/>
          </p:cNvGraphicFramePr>
          <p:nvPr>
            <p:ph sz="half" idx="2"/>
          </p:nvPr>
        </p:nvGraphicFramePr>
        <p:xfrm>
          <a:off x="179388" y="1484313"/>
          <a:ext cx="8785225" cy="5230812"/>
        </p:xfrm>
        <a:graphic>
          <a:graphicData uri="http://schemas.openxmlformats.org/drawingml/2006/table">
            <a:tbl>
              <a:tblPr/>
              <a:tblGrid>
                <a:gridCol w="5688012"/>
                <a:gridCol w="3097213"/>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6600"/>
                          </a:solidFill>
                          <a:effectLst/>
                          <a:latin typeface="Palatino Linotype" pitchFamily="18" charset="0"/>
                        </a:rPr>
                        <a:t>Първи месец</a:t>
                      </a:r>
                      <a:r>
                        <a:rPr kumimoji="0" lang="bg-BG" sz="1600" b="0" i="0" u="none" strike="noStrike" cap="none" normalizeH="0" baseline="0" smtClean="0">
                          <a:ln>
                            <a:noFill/>
                          </a:ln>
                          <a:solidFill>
                            <a:srgbClr val="006600"/>
                          </a:solidFill>
                          <a:effectLst/>
                          <a:latin typeface="Palatino Linotype" pitchFamily="18" charset="0"/>
                        </a:rPr>
                        <a:t> – </a:t>
                      </a:r>
                      <a:r>
                        <a:rPr kumimoji="0" lang="en-US" sz="1600" b="0" i="0" u="none" strike="noStrike" cap="none" normalizeH="0" baseline="0" smtClean="0">
                          <a:ln>
                            <a:noFill/>
                          </a:ln>
                          <a:solidFill>
                            <a:srgbClr val="006600"/>
                          </a:solidFill>
                          <a:effectLst/>
                          <a:latin typeface="Palatino Linotype" pitchFamily="18" charset="0"/>
                        </a:rPr>
                        <a:t>1 двойка новородени</a:t>
                      </a:r>
                      <a:endParaRPr kumimoji="0" lang="bg-BG" sz="1600" b="0" i="0" u="none" strike="noStrike" cap="none" normalizeH="0" baseline="0" smtClean="0">
                        <a:ln>
                          <a:noFill/>
                        </a:ln>
                        <a:solidFill>
                          <a:srgbClr val="006600"/>
                        </a:solidFill>
                        <a:effectLst/>
                        <a:latin typeface="Palatino Linotype"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3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rgbClr val="006600"/>
                          </a:solidFill>
                          <a:effectLst/>
                          <a:latin typeface="Palatino Linotype" pitchFamily="18" charset="0"/>
                        </a:rPr>
                        <a:t>Втори месец – 1 двойка</a:t>
                      </a:r>
                      <a:br>
                        <a:rPr kumimoji="0" lang="ru-RU" sz="1600" b="0" i="0" u="none" strike="noStrike" cap="none" normalizeH="0" baseline="0" smtClean="0">
                          <a:ln>
                            <a:noFill/>
                          </a:ln>
                          <a:solidFill>
                            <a:srgbClr val="006600"/>
                          </a:solidFill>
                          <a:effectLst/>
                          <a:latin typeface="Palatino Linotype" pitchFamily="18" charset="0"/>
                        </a:rPr>
                      </a:br>
                      <a:r>
                        <a:rPr kumimoji="0" lang="ru-RU" sz="1600" b="0" i="0" u="none" strike="noStrike" cap="none" normalizeH="0" baseline="0" smtClean="0">
                          <a:ln>
                            <a:noFill/>
                          </a:ln>
                          <a:solidFill>
                            <a:srgbClr val="006600"/>
                          </a:solidFill>
                          <a:effectLst/>
                          <a:latin typeface="Palatino Linotype" pitchFamily="18" charset="0"/>
                        </a:rPr>
                        <a:t>(не се размножават - млади са)</a:t>
                      </a:r>
                      <a:r>
                        <a:rPr kumimoji="0" lang="bg-BG" sz="1600" b="0" i="0" u="none" strike="noStrike" cap="none" normalizeH="0" baseline="0" smtClean="0">
                          <a:ln>
                            <a:noFill/>
                          </a:ln>
                          <a:solidFill>
                            <a:srgbClr val="006600"/>
                          </a:solidFill>
                          <a:effectLst/>
                          <a:latin typeface="Palatino Linotype"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0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6600"/>
                          </a:solidFill>
                          <a:effectLst/>
                          <a:latin typeface="Palatino Linotype" pitchFamily="18" charset="0"/>
                        </a:rPr>
                        <a:t>Трети месец</a:t>
                      </a:r>
                      <a:r>
                        <a:rPr kumimoji="0" lang="ru-RU" sz="1600" b="0" i="0" u="none" strike="noStrike" cap="none" normalizeH="0" baseline="0" smtClean="0">
                          <a:ln>
                            <a:noFill/>
                          </a:ln>
                          <a:solidFill>
                            <a:srgbClr val="006600"/>
                          </a:solidFill>
                          <a:effectLst/>
                          <a:latin typeface="Palatino Linotype" pitchFamily="18" charset="0"/>
                        </a:rPr>
                        <a:t> – </a:t>
                      </a:r>
                      <a:r>
                        <a:rPr kumimoji="0" lang="en-US" sz="1600" b="0" i="0" u="none" strike="noStrike" cap="none" normalizeH="0" baseline="0" smtClean="0">
                          <a:ln>
                            <a:noFill/>
                          </a:ln>
                          <a:solidFill>
                            <a:srgbClr val="006600"/>
                          </a:solidFill>
                          <a:effectLst/>
                          <a:latin typeface="Palatino Linotype" pitchFamily="18" charset="0"/>
                        </a:rPr>
                        <a:t>1+1=2 двойки</a:t>
                      </a:r>
                      <a:endParaRPr kumimoji="0" lang="bg-BG" sz="1600" b="0" i="0" u="none" strike="noStrike" cap="none" normalizeH="0" baseline="0" smtClean="0">
                        <a:ln>
                          <a:noFill/>
                        </a:ln>
                        <a:solidFill>
                          <a:srgbClr val="006600"/>
                        </a:solidFill>
                        <a:effectLst/>
                        <a:latin typeface="Palatino Linotype"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bg-BG" sz="1600" b="0" i="0" u="none" strike="noStrike" cap="none" normalizeH="0" baseline="0" smtClean="0">
                        <a:ln>
                          <a:noFill/>
                        </a:ln>
                        <a:solidFill>
                          <a:srgbClr val="006600"/>
                        </a:solidFill>
                        <a:effectLst/>
                        <a:latin typeface="Palatino Linotype"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1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rgbClr val="006600"/>
                          </a:solidFill>
                          <a:effectLst/>
                          <a:latin typeface="Palatino Linotype" pitchFamily="18" charset="0"/>
                        </a:rPr>
                        <a:t>Четвърти месец – 2+1=3 двойки (потомство може да даде само старата двойка)</a:t>
                      </a:r>
                      <a:endParaRPr kumimoji="0" lang="bg-BG" sz="1600" b="0" i="0" u="none" strike="noStrike" cap="none" normalizeH="0" baseline="0" smtClean="0">
                        <a:ln>
                          <a:noFill/>
                        </a:ln>
                        <a:solidFill>
                          <a:srgbClr val="006600"/>
                        </a:solidFill>
                        <a:effectLst/>
                        <a:latin typeface="Palatino Linotype"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6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smtClean="0">
                          <a:ln>
                            <a:noFill/>
                          </a:ln>
                          <a:solidFill>
                            <a:srgbClr val="006600"/>
                          </a:solidFill>
                          <a:effectLst/>
                          <a:latin typeface="Palatino Linotype" pitchFamily="18" charset="0"/>
                        </a:rPr>
                        <a:t>Пети месец – 3+2=5 двойки (само 2 от родилите се на третия месец двойки ще дадат потомство на петия месец)</a:t>
                      </a:r>
                      <a:endParaRPr kumimoji="0" lang="bg-BG" sz="1600" b="0" i="0" u="none" strike="noStrike" cap="none" normalizeH="0" baseline="0" smtClean="0">
                        <a:ln>
                          <a:noFill/>
                        </a:ln>
                        <a:solidFill>
                          <a:srgbClr val="006600"/>
                        </a:solidFill>
                        <a:effectLst/>
                        <a:latin typeface="Palatino Linotype"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2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Palatino Linotype"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bg-BG" sz="1600" b="0" i="0" u="none" strike="noStrike" cap="none" normalizeH="0" baseline="0" smtClean="0">
                          <a:ln>
                            <a:noFill/>
                          </a:ln>
                          <a:solidFill>
                            <a:srgbClr val="006600"/>
                          </a:solidFill>
                          <a:effectLst/>
                          <a:latin typeface="Palatino Linotype" pitchFamily="18" charset="0"/>
                        </a:rPr>
                        <a:t>На шестия месец— 5+3=8 двойки (защото потомство дават само тези двойки, които са родени на четвъртия месец) и т.н.</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224" name="Picture 128" descr="http://elrid.cult.bg/f/images/F/Rabb/1.gif"/>
          <p:cNvPicPr preferRelativeResize="0">
            <a:picLocks noChangeAspect="1" noChangeArrowheads="1"/>
          </p:cNvPicPr>
          <p:nvPr/>
        </p:nvPicPr>
        <p:blipFill>
          <a:blip r:embed="rId3" r:link="rId4"/>
          <a:srcRect l="19124" t="-378" r="56920"/>
          <a:stretch>
            <a:fillRect/>
          </a:stretch>
        </p:blipFill>
        <p:spPr bwMode="auto">
          <a:xfrm>
            <a:off x="2700338" y="1519238"/>
            <a:ext cx="574675" cy="481012"/>
          </a:xfrm>
          <a:prstGeom prst="rect">
            <a:avLst/>
          </a:prstGeom>
          <a:noFill/>
          <a:ln w="9525">
            <a:noFill/>
            <a:miter lim="800000"/>
            <a:headEnd/>
            <a:tailEnd/>
          </a:ln>
        </p:spPr>
      </p:pic>
      <p:pic>
        <p:nvPicPr>
          <p:cNvPr id="4225" name="Picture 129" descr="Трети месец"/>
          <p:cNvPicPr preferRelativeResize="0">
            <a:picLocks noChangeAspect="1" noChangeArrowheads="1"/>
          </p:cNvPicPr>
          <p:nvPr/>
        </p:nvPicPr>
        <p:blipFill>
          <a:blip r:embed="rId5" r:link="rId6"/>
          <a:srcRect l="20712" t="-4158" r="18520"/>
          <a:stretch>
            <a:fillRect/>
          </a:stretch>
        </p:blipFill>
        <p:spPr bwMode="auto">
          <a:xfrm>
            <a:off x="2124075" y="2924175"/>
            <a:ext cx="1655763" cy="566738"/>
          </a:xfrm>
          <a:prstGeom prst="rect">
            <a:avLst/>
          </a:prstGeom>
          <a:noFill/>
          <a:ln w="9525">
            <a:noFill/>
            <a:miter lim="800000"/>
            <a:headEnd/>
            <a:tailEnd/>
          </a:ln>
        </p:spPr>
      </p:pic>
      <p:pic>
        <p:nvPicPr>
          <p:cNvPr id="4227" name="Picture 131" descr="Четвърти месец">
            <a:hlinkClick r:id="rId7"/>
          </p:cNvPr>
          <p:cNvPicPr>
            <a:picLocks noChangeAspect="1" noChangeArrowheads="1"/>
          </p:cNvPicPr>
          <p:nvPr/>
        </p:nvPicPr>
        <p:blipFill>
          <a:blip r:embed="rId8" r:link="rId9"/>
          <a:srcRect t="1889" r="18445"/>
          <a:stretch>
            <a:fillRect/>
          </a:stretch>
        </p:blipFill>
        <p:spPr bwMode="auto">
          <a:xfrm>
            <a:off x="1619250" y="3573463"/>
            <a:ext cx="2638425" cy="633412"/>
          </a:xfrm>
          <a:prstGeom prst="rect">
            <a:avLst/>
          </a:prstGeom>
          <a:noFill/>
          <a:ln w="9525">
            <a:noFill/>
            <a:miter lim="800000"/>
            <a:headEnd/>
            <a:tailEnd/>
          </a:ln>
        </p:spPr>
      </p:pic>
      <p:pic>
        <p:nvPicPr>
          <p:cNvPr id="4228" name="Picture 132" descr="Пети месец"/>
          <p:cNvPicPr>
            <a:picLocks noChangeAspect="1" noChangeArrowheads="1"/>
          </p:cNvPicPr>
          <p:nvPr/>
        </p:nvPicPr>
        <p:blipFill>
          <a:blip r:embed="rId10" r:link="rId11"/>
          <a:srcRect/>
          <a:stretch>
            <a:fillRect/>
          </a:stretch>
        </p:blipFill>
        <p:spPr bwMode="auto">
          <a:xfrm>
            <a:off x="1403350" y="4508500"/>
            <a:ext cx="3167063" cy="633413"/>
          </a:xfrm>
          <a:prstGeom prst="rect">
            <a:avLst/>
          </a:prstGeom>
          <a:noFill/>
          <a:ln w="9525">
            <a:noFill/>
            <a:miter lim="800000"/>
            <a:headEnd/>
            <a:tailEnd/>
          </a:ln>
        </p:spPr>
      </p:pic>
      <p:grpSp>
        <p:nvGrpSpPr>
          <p:cNvPr id="3" name="Group 145"/>
          <p:cNvGrpSpPr>
            <a:grpSpLocks/>
          </p:cNvGrpSpPr>
          <p:nvPr/>
        </p:nvGrpSpPr>
        <p:grpSpPr bwMode="auto">
          <a:xfrm>
            <a:off x="466725" y="5516563"/>
            <a:ext cx="5184775" cy="790575"/>
            <a:chOff x="176" y="3612"/>
            <a:chExt cx="3190" cy="399"/>
          </a:xfrm>
        </p:grpSpPr>
        <p:pic>
          <p:nvPicPr>
            <p:cNvPr id="18464" name="Picture 134" descr="Пети месец">
              <a:hlinkClick r:id="rId7"/>
            </p:cNvPr>
            <p:cNvPicPr>
              <a:picLocks noChangeAspect="1" noChangeArrowheads="1"/>
            </p:cNvPicPr>
            <p:nvPr/>
          </p:nvPicPr>
          <p:blipFill>
            <a:blip r:embed="rId10" r:link="rId11"/>
            <a:srcRect/>
            <a:stretch>
              <a:fillRect/>
            </a:stretch>
          </p:blipFill>
          <p:spPr bwMode="auto">
            <a:xfrm>
              <a:off x="1371" y="3612"/>
              <a:ext cx="1995" cy="399"/>
            </a:xfrm>
            <a:prstGeom prst="rect">
              <a:avLst/>
            </a:prstGeom>
            <a:noFill/>
            <a:ln w="9525">
              <a:noFill/>
              <a:miter lim="800000"/>
              <a:headEnd/>
              <a:tailEnd/>
            </a:ln>
          </p:spPr>
        </p:pic>
        <p:pic>
          <p:nvPicPr>
            <p:cNvPr id="18465" name="Picture 137" descr="Пети месец">
              <a:hlinkClick r:id="rId7"/>
            </p:cNvPr>
            <p:cNvPicPr>
              <a:picLocks noChangeAspect="1" noChangeArrowheads="1"/>
            </p:cNvPicPr>
            <p:nvPr/>
          </p:nvPicPr>
          <p:blipFill>
            <a:blip r:embed="rId10" r:link="rId11"/>
            <a:srcRect r="39500"/>
            <a:stretch>
              <a:fillRect/>
            </a:stretch>
          </p:blipFill>
          <p:spPr bwMode="auto">
            <a:xfrm>
              <a:off x="176" y="3612"/>
              <a:ext cx="1207" cy="399"/>
            </a:xfrm>
            <a:prstGeom prst="rect">
              <a:avLst/>
            </a:prstGeom>
            <a:noFill/>
            <a:ln w="9525">
              <a:noFill/>
              <a:miter lim="800000"/>
              <a:headEnd/>
              <a:tailEnd/>
            </a:ln>
          </p:spPr>
        </p:pic>
      </p:grpSp>
      <p:pic>
        <p:nvPicPr>
          <p:cNvPr id="4272" name="Picture 176" descr="http://elrid.cult.bg/f/images/F/Rabb/1.gif"/>
          <p:cNvPicPr preferRelativeResize="0">
            <a:picLocks noChangeAspect="1" noChangeArrowheads="1"/>
          </p:cNvPicPr>
          <p:nvPr/>
        </p:nvPicPr>
        <p:blipFill>
          <a:blip r:embed="rId3" r:link="rId4"/>
          <a:srcRect l="19124" t="-378" r="56920"/>
          <a:stretch>
            <a:fillRect/>
          </a:stretch>
        </p:blipFill>
        <p:spPr bwMode="auto">
          <a:xfrm>
            <a:off x="2555875" y="2133600"/>
            <a:ext cx="792163" cy="6619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71"/>
                                        </p:tgtEl>
                                        <p:attrNameLst>
                                          <p:attrName>style.visibility</p:attrName>
                                        </p:attrNameLst>
                                      </p:cBhvr>
                                      <p:to>
                                        <p:strVal val="visible"/>
                                      </p:to>
                                    </p:set>
                                    <p:animEffect transition="in" filter="fade">
                                      <p:cBhvr>
                                        <p:cTn id="12" dur="2000"/>
                                        <p:tgtEl>
                                          <p:spTgt spid="4271"/>
                                        </p:tgtEl>
                                      </p:cBhvr>
                                    </p:animEffect>
                                  </p:childTnLst>
                                </p:cTn>
                              </p:par>
                              <p:par>
                                <p:cTn id="13" presetID="23" presetClass="entr" presetSubtype="16" fill="hold" nodeType="withEffect">
                                  <p:stCondLst>
                                    <p:cond delay="0"/>
                                  </p:stCondLst>
                                  <p:childTnLst>
                                    <p:set>
                                      <p:cBhvr>
                                        <p:cTn id="14" dur="1" fill="hold">
                                          <p:stCondLst>
                                            <p:cond delay="0"/>
                                          </p:stCondLst>
                                        </p:cTn>
                                        <p:tgtEl>
                                          <p:spTgt spid="4224"/>
                                        </p:tgtEl>
                                        <p:attrNameLst>
                                          <p:attrName>style.visibility</p:attrName>
                                        </p:attrNameLst>
                                      </p:cBhvr>
                                      <p:to>
                                        <p:strVal val="visible"/>
                                      </p:to>
                                    </p:set>
                                    <p:anim calcmode="lin" valueType="num">
                                      <p:cBhvr>
                                        <p:cTn id="15" dur="2000" fill="hold"/>
                                        <p:tgtEl>
                                          <p:spTgt spid="4224"/>
                                        </p:tgtEl>
                                        <p:attrNameLst>
                                          <p:attrName>ppt_w</p:attrName>
                                        </p:attrNameLst>
                                      </p:cBhvr>
                                      <p:tavLst>
                                        <p:tav tm="0">
                                          <p:val>
                                            <p:fltVal val="0"/>
                                          </p:val>
                                        </p:tav>
                                        <p:tav tm="100000">
                                          <p:val>
                                            <p:strVal val="#ppt_w"/>
                                          </p:val>
                                        </p:tav>
                                      </p:tavLst>
                                    </p:anim>
                                    <p:anim calcmode="lin" valueType="num">
                                      <p:cBhvr>
                                        <p:cTn id="16" dur="2000" fill="hold"/>
                                        <p:tgtEl>
                                          <p:spTgt spid="422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4272"/>
                                        </p:tgtEl>
                                        <p:attrNameLst>
                                          <p:attrName>style.visibility</p:attrName>
                                        </p:attrNameLst>
                                      </p:cBhvr>
                                      <p:to>
                                        <p:strVal val="visible"/>
                                      </p:to>
                                    </p:set>
                                    <p:anim calcmode="lin" valueType="num">
                                      <p:cBhvr>
                                        <p:cTn id="19" dur="2000" fill="hold"/>
                                        <p:tgtEl>
                                          <p:spTgt spid="4272"/>
                                        </p:tgtEl>
                                        <p:attrNameLst>
                                          <p:attrName>ppt_w</p:attrName>
                                        </p:attrNameLst>
                                      </p:cBhvr>
                                      <p:tavLst>
                                        <p:tav tm="0">
                                          <p:val>
                                            <p:fltVal val="0"/>
                                          </p:val>
                                        </p:tav>
                                        <p:tav tm="100000">
                                          <p:val>
                                            <p:strVal val="#ppt_w"/>
                                          </p:val>
                                        </p:tav>
                                      </p:tavLst>
                                    </p:anim>
                                    <p:anim calcmode="lin" valueType="num">
                                      <p:cBhvr>
                                        <p:cTn id="20" dur="2000" fill="hold"/>
                                        <p:tgtEl>
                                          <p:spTgt spid="427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225"/>
                                        </p:tgtEl>
                                        <p:attrNameLst>
                                          <p:attrName>style.visibility</p:attrName>
                                        </p:attrNameLst>
                                      </p:cBhvr>
                                      <p:to>
                                        <p:strVal val="visible"/>
                                      </p:to>
                                    </p:set>
                                    <p:anim calcmode="lin" valueType="num">
                                      <p:cBhvr>
                                        <p:cTn id="23" dur="2000" fill="hold"/>
                                        <p:tgtEl>
                                          <p:spTgt spid="4225"/>
                                        </p:tgtEl>
                                        <p:attrNameLst>
                                          <p:attrName>ppt_w</p:attrName>
                                        </p:attrNameLst>
                                      </p:cBhvr>
                                      <p:tavLst>
                                        <p:tav tm="0">
                                          <p:val>
                                            <p:fltVal val="0"/>
                                          </p:val>
                                        </p:tav>
                                        <p:tav tm="100000">
                                          <p:val>
                                            <p:strVal val="#ppt_w"/>
                                          </p:val>
                                        </p:tav>
                                      </p:tavLst>
                                    </p:anim>
                                    <p:anim calcmode="lin" valueType="num">
                                      <p:cBhvr>
                                        <p:cTn id="24" dur="2000" fill="hold"/>
                                        <p:tgtEl>
                                          <p:spTgt spid="4225"/>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4227"/>
                                        </p:tgtEl>
                                        <p:attrNameLst>
                                          <p:attrName>style.visibility</p:attrName>
                                        </p:attrNameLst>
                                      </p:cBhvr>
                                      <p:to>
                                        <p:strVal val="visible"/>
                                      </p:to>
                                    </p:set>
                                    <p:anim calcmode="lin" valueType="num">
                                      <p:cBhvr>
                                        <p:cTn id="27" dur="2000" fill="hold"/>
                                        <p:tgtEl>
                                          <p:spTgt spid="4227"/>
                                        </p:tgtEl>
                                        <p:attrNameLst>
                                          <p:attrName>ppt_w</p:attrName>
                                        </p:attrNameLst>
                                      </p:cBhvr>
                                      <p:tavLst>
                                        <p:tav tm="0">
                                          <p:val>
                                            <p:fltVal val="0"/>
                                          </p:val>
                                        </p:tav>
                                        <p:tav tm="100000">
                                          <p:val>
                                            <p:strVal val="#ppt_w"/>
                                          </p:val>
                                        </p:tav>
                                      </p:tavLst>
                                    </p:anim>
                                    <p:anim calcmode="lin" valueType="num">
                                      <p:cBhvr>
                                        <p:cTn id="28" dur="2000" fill="hold"/>
                                        <p:tgtEl>
                                          <p:spTgt spid="4227"/>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4228"/>
                                        </p:tgtEl>
                                        <p:attrNameLst>
                                          <p:attrName>style.visibility</p:attrName>
                                        </p:attrNameLst>
                                      </p:cBhvr>
                                      <p:to>
                                        <p:strVal val="visible"/>
                                      </p:to>
                                    </p:set>
                                    <p:anim calcmode="lin" valueType="num">
                                      <p:cBhvr>
                                        <p:cTn id="31" dur="2000" fill="hold"/>
                                        <p:tgtEl>
                                          <p:spTgt spid="4228"/>
                                        </p:tgtEl>
                                        <p:attrNameLst>
                                          <p:attrName>ppt_w</p:attrName>
                                        </p:attrNameLst>
                                      </p:cBhvr>
                                      <p:tavLst>
                                        <p:tav tm="0">
                                          <p:val>
                                            <p:fltVal val="0"/>
                                          </p:val>
                                        </p:tav>
                                        <p:tav tm="100000">
                                          <p:val>
                                            <p:strVal val="#ppt_w"/>
                                          </p:val>
                                        </p:tav>
                                      </p:tavLst>
                                    </p:anim>
                                    <p:anim calcmode="lin" valueType="num">
                                      <p:cBhvr>
                                        <p:cTn id="32" dur="2000" fill="hold"/>
                                        <p:tgtEl>
                                          <p:spTgt spid="4228"/>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2000" fill="hold"/>
                                        <p:tgtEl>
                                          <p:spTgt spid="3"/>
                                        </p:tgtEl>
                                        <p:attrNameLst>
                                          <p:attrName>ppt_w</p:attrName>
                                        </p:attrNameLst>
                                      </p:cBhvr>
                                      <p:tavLst>
                                        <p:tav tm="0">
                                          <p:val>
                                            <p:fltVal val="0"/>
                                          </p:val>
                                        </p:tav>
                                        <p:tav tm="100000">
                                          <p:val>
                                            <p:strVal val="#ppt_w"/>
                                          </p:val>
                                        </p:tav>
                                      </p:tavLst>
                                    </p:anim>
                                    <p:anim calcmode="lin" valueType="num">
                                      <p:cBhvr>
                                        <p:cTn id="36" dur="20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xit" presetSubtype="32" fill="hold" nodeType="clickEffect">
                                  <p:stCondLst>
                                    <p:cond delay="0"/>
                                  </p:stCondLst>
                                  <p:childTnLst>
                                    <p:anim calcmode="lin" valueType="num">
                                      <p:cBhvr>
                                        <p:cTn id="40" dur="2000"/>
                                        <p:tgtEl>
                                          <p:spTgt spid="4224"/>
                                        </p:tgtEl>
                                        <p:attrNameLst>
                                          <p:attrName>ppt_w</p:attrName>
                                        </p:attrNameLst>
                                      </p:cBhvr>
                                      <p:tavLst>
                                        <p:tav tm="0">
                                          <p:val>
                                            <p:strVal val="ppt_w"/>
                                          </p:val>
                                        </p:tav>
                                        <p:tav tm="100000">
                                          <p:val>
                                            <p:fltVal val="0"/>
                                          </p:val>
                                        </p:tav>
                                      </p:tavLst>
                                    </p:anim>
                                    <p:anim calcmode="lin" valueType="num">
                                      <p:cBhvr>
                                        <p:cTn id="41" dur="2000"/>
                                        <p:tgtEl>
                                          <p:spTgt spid="4224"/>
                                        </p:tgtEl>
                                        <p:attrNameLst>
                                          <p:attrName>ppt_h</p:attrName>
                                        </p:attrNameLst>
                                      </p:cBhvr>
                                      <p:tavLst>
                                        <p:tav tm="0">
                                          <p:val>
                                            <p:strVal val="ppt_h"/>
                                          </p:val>
                                        </p:tav>
                                        <p:tav tm="100000">
                                          <p:val>
                                            <p:fltVal val="0"/>
                                          </p:val>
                                        </p:tav>
                                      </p:tavLst>
                                    </p:anim>
                                    <p:set>
                                      <p:cBhvr>
                                        <p:cTn id="42" dur="1" fill="hold">
                                          <p:stCondLst>
                                            <p:cond delay="1999"/>
                                          </p:stCondLst>
                                        </p:cTn>
                                        <p:tgtEl>
                                          <p:spTgt spid="4224"/>
                                        </p:tgtEl>
                                        <p:attrNameLst>
                                          <p:attrName>style.visibility</p:attrName>
                                        </p:attrNameLst>
                                      </p:cBhvr>
                                      <p:to>
                                        <p:strVal val="hidden"/>
                                      </p:to>
                                    </p:set>
                                  </p:childTnLst>
                                </p:cTn>
                              </p:par>
                              <p:par>
                                <p:cTn id="43" presetID="23" presetClass="exit" presetSubtype="32" fill="hold" nodeType="withEffect">
                                  <p:stCondLst>
                                    <p:cond delay="0"/>
                                  </p:stCondLst>
                                  <p:childTnLst>
                                    <p:anim calcmode="lin" valueType="num">
                                      <p:cBhvr>
                                        <p:cTn id="44" dur="2000"/>
                                        <p:tgtEl>
                                          <p:spTgt spid="4272"/>
                                        </p:tgtEl>
                                        <p:attrNameLst>
                                          <p:attrName>ppt_w</p:attrName>
                                        </p:attrNameLst>
                                      </p:cBhvr>
                                      <p:tavLst>
                                        <p:tav tm="0">
                                          <p:val>
                                            <p:strVal val="ppt_w"/>
                                          </p:val>
                                        </p:tav>
                                        <p:tav tm="100000">
                                          <p:val>
                                            <p:fltVal val="0"/>
                                          </p:val>
                                        </p:tav>
                                      </p:tavLst>
                                    </p:anim>
                                    <p:anim calcmode="lin" valueType="num">
                                      <p:cBhvr>
                                        <p:cTn id="45" dur="2000"/>
                                        <p:tgtEl>
                                          <p:spTgt spid="4272"/>
                                        </p:tgtEl>
                                        <p:attrNameLst>
                                          <p:attrName>ppt_h</p:attrName>
                                        </p:attrNameLst>
                                      </p:cBhvr>
                                      <p:tavLst>
                                        <p:tav tm="0">
                                          <p:val>
                                            <p:strVal val="ppt_h"/>
                                          </p:val>
                                        </p:tav>
                                        <p:tav tm="100000">
                                          <p:val>
                                            <p:fltVal val="0"/>
                                          </p:val>
                                        </p:tav>
                                      </p:tavLst>
                                    </p:anim>
                                    <p:set>
                                      <p:cBhvr>
                                        <p:cTn id="46" dur="1" fill="hold">
                                          <p:stCondLst>
                                            <p:cond delay="1999"/>
                                          </p:stCondLst>
                                        </p:cTn>
                                        <p:tgtEl>
                                          <p:spTgt spid="4272"/>
                                        </p:tgtEl>
                                        <p:attrNameLst>
                                          <p:attrName>style.visibility</p:attrName>
                                        </p:attrNameLst>
                                      </p:cBhvr>
                                      <p:to>
                                        <p:strVal val="hidden"/>
                                      </p:to>
                                    </p:set>
                                  </p:childTnLst>
                                </p:cTn>
                              </p:par>
                              <p:par>
                                <p:cTn id="47" presetID="23" presetClass="exit" presetSubtype="32" fill="hold" nodeType="withEffect">
                                  <p:stCondLst>
                                    <p:cond delay="0"/>
                                  </p:stCondLst>
                                  <p:childTnLst>
                                    <p:anim calcmode="lin" valueType="num">
                                      <p:cBhvr>
                                        <p:cTn id="48" dur="2000"/>
                                        <p:tgtEl>
                                          <p:spTgt spid="4225"/>
                                        </p:tgtEl>
                                        <p:attrNameLst>
                                          <p:attrName>ppt_w</p:attrName>
                                        </p:attrNameLst>
                                      </p:cBhvr>
                                      <p:tavLst>
                                        <p:tav tm="0">
                                          <p:val>
                                            <p:strVal val="ppt_w"/>
                                          </p:val>
                                        </p:tav>
                                        <p:tav tm="100000">
                                          <p:val>
                                            <p:fltVal val="0"/>
                                          </p:val>
                                        </p:tav>
                                      </p:tavLst>
                                    </p:anim>
                                    <p:anim calcmode="lin" valueType="num">
                                      <p:cBhvr>
                                        <p:cTn id="49" dur="2000"/>
                                        <p:tgtEl>
                                          <p:spTgt spid="4225"/>
                                        </p:tgtEl>
                                        <p:attrNameLst>
                                          <p:attrName>ppt_h</p:attrName>
                                        </p:attrNameLst>
                                      </p:cBhvr>
                                      <p:tavLst>
                                        <p:tav tm="0">
                                          <p:val>
                                            <p:strVal val="ppt_h"/>
                                          </p:val>
                                        </p:tav>
                                        <p:tav tm="100000">
                                          <p:val>
                                            <p:fltVal val="0"/>
                                          </p:val>
                                        </p:tav>
                                      </p:tavLst>
                                    </p:anim>
                                    <p:set>
                                      <p:cBhvr>
                                        <p:cTn id="50" dur="1" fill="hold">
                                          <p:stCondLst>
                                            <p:cond delay="1999"/>
                                          </p:stCondLst>
                                        </p:cTn>
                                        <p:tgtEl>
                                          <p:spTgt spid="4225"/>
                                        </p:tgtEl>
                                        <p:attrNameLst>
                                          <p:attrName>style.visibility</p:attrName>
                                        </p:attrNameLst>
                                      </p:cBhvr>
                                      <p:to>
                                        <p:strVal val="hidden"/>
                                      </p:to>
                                    </p:set>
                                  </p:childTnLst>
                                </p:cTn>
                              </p:par>
                              <p:par>
                                <p:cTn id="51" presetID="23" presetClass="exit" presetSubtype="32" fill="hold" nodeType="withEffect">
                                  <p:stCondLst>
                                    <p:cond delay="0"/>
                                  </p:stCondLst>
                                  <p:childTnLst>
                                    <p:anim calcmode="lin" valueType="num">
                                      <p:cBhvr>
                                        <p:cTn id="52" dur="2000"/>
                                        <p:tgtEl>
                                          <p:spTgt spid="4227"/>
                                        </p:tgtEl>
                                        <p:attrNameLst>
                                          <p:attrName>ppt_w</p:attrName>
                                        </p:attrNameLst>
                                      </p:cBhvr>
                                      <p:tavLst>
                                        <p:tav tm="0">
                                          <p:val>
                                            <p:strVal val="ppt_w"/>
                                          </p:val>
                                        </p:tav>
                                        <p:tav tm="100000">
                                          <p:val>
                                            <p:fltVal val="0"/>
                                          </p:val>
                                        </p:tav>
                                      </p:tavLst>
                                    </p:anim>
                                    <p:anim calcmode="lin" valueType="num">
                                      <p:cBhvr>
                                        <p:cTn id="53" dur="2000"/>
                                        <p:tgtEl>
                                          <p:spTgt spid="4227"/>
                                        </p:tgtEl>
                                        <p:attrNameLst>
                                          <p:attrName>ppt_h</p:attrName>
                                        </p:attrNameLst>
                                      </p:cBhvr>
                                      <p:tavLst>
                                        <p:tav tm="0">
                                          <p:val>
                                            <p:strVal val="ppt_h"/>
                                          </p:val>
                                        </p:tav>
                                        <p:tav tm="100000">
                                          <p:val>
                                            <p:fltVal val="0"/>
                                          </p:val>
                                        </p:tav>
                                      </p:tavLst>
                                    </p:anim>
                                    <p:set>
                                      <p:cBhvr>
                                        <p:cTn id="54" dur="1" fill="hold">
                                          <p:stCondLst>
                                            <p:cond delay="1999"/>
                                          </p:stCondLst>
                                        </p:cTn>
                                        <p:tgtEl>
                                          <p:spTgt spid="4227"/>
                                        </p:tgtEl>
                                        <p:attrNameLst>
                                          <p:attrName>style.visibility</p:attrName>
                                        </p:attrNameLst>
                                      </p:cBhvr>
                                      <p:to>
                                        <p:strVal val="hidden"/>
                                      </p:to>
                                    </p:set>
                                  </p:childTnLst>
                                </p:cTn>
                              </p:par>
                              <p:par>
                                <p:cTn id="55" presetID="23" presetClass="exit" presetSubtype="32" fill="hold" nodeType="withEffect">
                                  <p:stCondLst>
                                    <p:cond delay="0"/>
                                  </p:stCondLst>
                                  <p:childTnLst>
                                    <p:anim calcmode="lin" valueType="num">
                                      <p:cBhvr>
                                        <p:cTn id="56" dur="2000"/>
                                        <p:tgtEl>
                                          <p:spTgt spid="4228"/>
                                        </p:tgtEl>
                                        <p:attrNameLst>
                                          <p:attrName>ppt_w</p:attrName>
                                        </p:attrNameLst>
                                      </p:cBhvr>
                                      <p:tavLst>
                                        <p:tav tm="0">
                                          <p:val>
                                            <p:strVal val="ppt_w"/>
                                          </p:val>
                                        </p:tav>
                                        <p:tav tm="100000">
                                          <p:val>
                                            <p:fltVal val="0"/>
                                          </p:val>
                                        </p:tav>
                                      </p:tavLst>
                                    </p:anim>
                                    <p:anim calcmode="lin" valueType="num">
                                      <p:cBhvr>
                                        <p:cTn id="57" dur="2000"/>
                                        <p:tgtEl>
                                          <p:spTgt spid="4228"/>
                                        </p:tgtEl>
                                        <p:attrNameLst>
                                          <p:attrName>ppt_h</p:attrName>
                                        </p:attrNameLst>
                                      </p:cBhvr>
                                      <p:tavLst>
                                        <p:tav tm="0">
                                          <p:val>
                                            <p:strVal val="ppt_h"/>
                                          </p:val>
                                        </p:tav>
                                        <p:tav tm="100000">
                                          <p:val>
                                            <p:fltVal val="0"/>
                                          </p:val>
                                        </p:tav>
                                      </p:tavLst>
                                    </p:anim>
                                    <p:set>
                                      <p:cBhvr>
                                        <p:cTn id="58" dur="1" fill="hold">
                                          <p:stCondLst>
                                            <p:cond delay="1999"/>
                                          </p:stCondLst>
                                        </p:cTn>
                                        <p:tgtEl>
                                          <p:spTgt spid="4228"/>
                                        </p:tgtEl>
                                        <p:attrNameLst>
                                          <p:attrName>style.visibility</p:attrName>
                                        </p:attrNameLst>
                                      </p:cBhvr>
                                      <p:to>
                                        <p:strVal val="hidden"/>
                                      </p:to>
                                    </p:set>
                                  </p:childTnLst>
                                </p:cTn>
                              </p:par>
                              <p:par>
                                <p:cTn id="59" presetID="23" presetClass="exit" presetSubtype="32" fill="hold" nodeType="withEffect">
                                  <p:stCondLst>
                                    <p:cond delay="0"/>
                                  </p:stCondLst>
                                  <p:childTnLst>
                                    <p:anim calcmode="lin" valueType="num">
                                      <p:cBhvr>
                                        <p:cTn id="60" dur="2000"/>
                                        <p:tgtEl>
                                          <p:spTgt spid="3"/>
                                        </p:tgtEl>
                                        <p:attrNameLst>
                                          <p:attrName>ppt_w</p:attrName>
                                        </p:attrNameLst>
                                      </p:cBhvr>
                                      <p:tavLst>
                                        <p:tav tm="0">
                                          <p:val>
                                            <p:strVal val="ppt_w"/>
                                          </p:val>
                                        </p:tav>
                                        <p:tav tm="100000">
                                          <p:val>
                                            <p:fltVal val="0"/>
                                          </p:val>
                                        </p:tav>
                                      </p:tavLst>
                                    </p:anim>
                                    <p:anim calcmode="lin" valueType="num">
                                      <p:cBhvr>
                                        <p:cTn id="61" dur="2000"/>
                                        <p:tgtEl>
                                          <p:spTgt spid="3"/>
                                        </p:tgtEl>
                                        <p:attrNameLst>
                                          <p:attrName>ppt_h</p:attrName>
                                        </p:attrNameLst>
                                      </p:cBhvr>
                                      <p:tavLst>
                                        <p:tav tm="0">
                                          <p:val>
                                            <p:strVal val="ppt_h"/>
                                          </p:val>
                                        </p:tav>
                                        <p:tav tm="100000">
                                          <p:val>
                                            <p:fltVal val="0"/>
                                          </p:val>
                                        </p:tav>
                                      </p:tavLst>
                                    </p:anim>
                                    <p:set>
                                      <p:cBhvr>
                                        <p:cTn id="62" dur="1" fill="hold">
                                          <p:stCondLst>
                                            <p:cond delay="1999"/>
                                          </p:stCondLst>
                                        </p:cTn>
                                        <p:tgtEl>
                                          <p:spTgt spid="3"/>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nodeType="clickEffect">
                                  <p:stCondLst>
                                    <p:cond delay="0"/>
                                  </p:stCondLst>
                                  <p:childTnLst>
                                    <p:set>
                                      <p:cBhvr>
                                        <p:cTn id="66" dur="1" fill="hold">
                                          <p:stCondLst>
                                            <p:cond delay="0"/>
                                          </p:stCondLst>
                                        </p:cTn>
                                        <p:tgtEl>
                                          <p:spTgt spid="4224"/>
                                        </p:tgtEl>
                                        <p:attrNameLst>
                                          <p:attrName>style.visibility</p:attrName>
                                        </p:attrNameLst>
                                      </p:cBhvr>
                                      <p:to>
                                        <p:strVal val="visible"/>
                                      </p:to>
                                    </p:set>
                                    <p:animEffect transition="in" filter="fade">
                                      <p:cBhvr>
                                        <p:cTn id="67" dur="1000"/>
                                        <p:tgtEl>
                                          <p:spTgt spid="4224"/>
                                        </p:tgtEl>
                                      </p:cBhvr>
                                    </p:animEffect>
                                    <p:anim calcmode="lin" valueType="num">
                                      <p:cBhvr>
                                        <p:cTn id="68" dur="1000" fill="hold"/>
                                        <p:tgtEl>
                                          <p:spTgt spid="4224"/>
                                        </p:tgtEl>
                                        <p:attrNameLst>
                                          <p:attrName>ppt_x</p:attrName>
                                        </p:attrNameLst>
                                      </p:cBhvr>
                                      <p:tavLst>
                                        <p:tav tm="0">
                                          <p:val>
                                            <p:strVal val="#ppt_x"/>
                                          </p:val>
                                        </p:tav>
                                        <p:tav tm="100000">
                                          <p:val>
                                            <p:strVal val="#ppt_x"/>
                                          </p:val>
                                        </p:tav>
                                      </p:tavLst>
                                    </p:anim>
                                    <p:anim calcmode="lin" valueType="num">
                                      <p:cBhvr>
                                        <p:cTn id="69" dur="1000" fill="hold"/>
                                        <p:tgtEl>
                                          <p:spTgt spid="4224"/>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nodeType="clickEffect">
                                  <p:stCondLst>
                                    <p:cond delay="0"/>
                                  </p:stCondLst>
                                  <p:childTnLst>
                                    <p:set>
                                      <p:cBhvr>
                                        <p:cTn id="73" dur="1" fill="hold">
                                          <p:stCondLst>
                                            <p:cond delay="0"/>
                                          </p:stCondLst>
                                        </p:cTn>
                                        <p:tgtEl>
                                          <p:spTgt spid="4272"/>
                                        </p:tgtEl>
                                        <p:attrNameLst>
                                          <p:attrName>style.visibility</p:attrName>
                                        </p:attrNameLst>
                                      </p:cBhvr>
                                      <p:to>
                                        <p:strVal val="visible"/>
                                      </p:to>
                                    </p:set>
                                    <p:animEffect transition="in" filter="fade">
                                      <p:cBhvr>
                                        <p:cTn id="74" dur="1000"/>
                                        <p:tgtEl>
                                          <p:spTgt spid="4272"/>
                                        </p:tgtEl>
                                      </p:cBhvr>
                                    </p:animEffect>
                                    <p:anim calcmode="lin" valueType="num">
                                      <p:cBhvr>
                                        <p:cTn id="75" dur="1000" fill="hold"/>
                                        <p:tgtEl>
                                          <p:spTgt spid="4272"/>
                                        </p:tgtEl>
                                        <p:attrNameLst>
                                          <p:attrName>ppt_x</p:attrName>
                                        </p:attrNameLst>
                                      </p:cBhvr>
                                      <p:tavLst>
                                        <p:tav tm="0">
                                          <p:val>
                                            <p:strVal val="#ppt_x"/>
                                          </p:val>
                                        </p:tav>
                                        <p:tav tm="100000">
                                          <p:val>
                                            <p:strVal val="#ppt_x"/>
                                          </p:val>
                                        </p:tav>
                                      </p:tavLst>
                                    </p:anim>
                                    <p:anim calcmode="lin" valueType="num">
                                      <p:cBhvr>
                                        <p:cTn id="76" dur="1000" fill="hold"/>
                                        <p:tgtEl>
                                          <p:spTgt spid="4272"/>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7" presetClass="entr" presetSubtype="0" fill="hold" nodeType="clickEffect">
                                  <p:stCondLst>
                                    <p:cond delay="0"/>
                                  </p:stCondLst>
                                  <p:childTnLst>
                                    <p:set>
                                      <p:cBhvr>
                                        <p:cTn id="80" dur="1" fill="hold">
                                          <p:stCondLst>
                                            <p:cond delay="0"/>
                                          </p:stCondLst>
                                        </p:cTn>
                                        <p:tgtEl>
                                          <p:spTgt spid="4225"/>
                                        </p:tgtEl>
                                        <p:attrNameLst>
                                          <p:attrName>style.visibility</p:attrName>
                                        </p:attrNameLst>
                                      </p:cBhvr>
                                      <p:to>
                                        <p:strVal val="visible"/>
                                      </p:to>
                                    </p:set>
                                    <p:animEffect transition="in" filter="fade">
                                      <p:cBhvr>
                                        <p:cTn id="81" dur="1000"/>
                                        <p:tgtEl>
                                          <p:spTgt spid="4225"/>
                                        </p:tgtEl>
                                      </p:cBhvr>
                                    </p:animEffect>
                                    <p:anim calcmode="lin" valueType="num">
                                      <p:cBhvr>
                                        <p:cTn id="82" dur="1000" fill="hold"/>
                                        <p:tgtEl>
                                          <p:spTgt spid="4225"/>
                                        </p:tgtEl>
                                        <p:attrNameLst>
                                          <p:attrName>ppt_x</p:attrName>
                                        </p:attrNameLst>
                                      </p:cBhvr>
                                      <p:tavLst>
                                        <p:tav tm="0">
                                          <p:val>
                                            <p:strVal val="#ppt_x"/>
                                          </p:val>
                                        </p:tav>
                                        <p:tav tm="100000">
                                          <p:val>
                                            <p:strVal val="#ppt_x"/>
                                          </p:val>
                                        </p:tav>
                                      </p:tavLst>
                                    </p:anim>
                                    <p:anim calcmode="lin" valueType="num">
                                      <p:cBhvr>
                                        <p:cTn id="83" dur="1000" fill="hold"/>
                                        <p:tgtEl>
                                          <p:spTgt spid="4225"/>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nodeType="clickEffect">
                                  <p:stCondLst>
                                    <p:cond delay="0"/>
                                  </p:stCondLst>
                                  <p:childTnLst>
                                    <p:set>
                                      <p:cBhvr>
                                        <p:cTn id="87" dur="1" fill="hold">
                                          <p:stCondLst>
                                            <p:cond delay="0"/>
                                          </p:stCondLst>
                                        </p:cTn>
                                        <p:tgtEl>
                                          <p:spTgt spid="4227"/>
                                        </p:tgtEl>
                                        <p:attrNameLst>
                                          <p:attrName>style.visibility</p:attrName>
                                        </p:attrNameLst>
                                      </p:cBhvr>
                                      <p:to>
                                        <p:strVal val="visible"/>
                                      </p:to>
                                    </p:set>
                                    <p:animEffect transition="in" filter="fade">
                                      <p:cBhvr>
                                        <p:cTn id="88" dur="1000"/>
                                        <p:tgtEl>
                                          <p:spTgt spid="4227"/>
                                        </p:tgtEl>
                                      </p:cBhvr>
                                    </p:animEffect>
                                    <p:anim calcmode="lin" valueType="num">
                                      <p:cBhvr>
                                        <p:cTn id="89" dur="1000" fill="hold"/>
                                        <p:tgtEl>
                                          <p:spTgt spid="4227"/>
                                        </p:tgtEl>
                                        <p:attrNameLst>
                                          <p:attrName>ppt_x</p:attrName>
                                        </p:attrNameLst>
                                      </p:cBhvr>
                                      <p:tavLst>
                                        <p:tav tm="0">
                                          <p:val>
                                            <p:strVal val="#ppt_x"/>
                                          </p:val>
                                        </p:tav>
                                        <p:tav tm="100000">
                                          <p:val>
                                            <p:strVal val="#ppt_x"/>
                                          </p:val>
                                        </p:tav>
                                      </p:tavLst>
                                    </p:anim>
                                    <p:anim calcmode="lin" valueType="num">
                                      <p:cBhvr>
                                        <p:cTn id="90" dur="1000" fill="hold"/>
                                        <p:tgtEl>
                                          <p:spTgt spid="422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7" presetClass="entr" presetSubtype="0" fill="hold" nodeType="clickEffect">
                                  <p:stCondLst>
                                    <p:cond delay="0"/>
                                  </p:stCondLst>
                                  <p:childTnLst>
                                    <p:set>
                                      <p:cBhvr>
                                        <p:cTn id="94" dur="1" fill="hold">
                                          <p:stCondLst>
                                            <p:cond delay="0"/>
                                          </p:stCondLst>
                                        </p:cTn>
                                        <p:tgtEl>
                                          <p:spTgt spid="4228"/>
                                        </p:tgtEl>
                                        <p:attrNameLst>
                                          <p:attrName>style.visibility</p:attrName>
                                        </p:attrNameLst>
                                      </p:cBhvr>
                                      <p:to>
                                        <p:strVal val="visible"/>
                                      </p:to>
                                    </p:set>
                                    <p:animEffect transition="in" filter="fade">
                                      <p:cBhvr>
                                        <p:cTn id="95" dur="1000"/>
                                        <p:tgtEl>
                                          <p:spTgt spid="4228"/>
                                        </p:tgtEl>
                                      </p:cBhvr>
                                    </p:animEffect>
                                    <p:anim calcmode="lin" valueType="num">
                                      <p:cBhvr>
                                        <p:cTn id="96" dur="1000" fill="hold"/>
                                        <p:tgtEl>
                                          <p:spTgt spid="4228"/>
                                        </p:tgtEl>
                                        <p:attrNameLst>
                                          <p:attrName>ppt_x</p:attrName>
                                        </p:attrNameLst>
                                      </p:cBhvr>
                                      <p:tavLst>
                                        <p:tav tm="0">
                                          <p:val>
                                            <p:strVal val="#ppt_x"/>
                                          </p:val>
                                        </p:tav>
                                        <p:tav tm="100000">
                                          <p:val>
                                            <p:strVal val="#ppt_x"/>
                                          </p:val>
                                        </p:tav>
                                      </p:tavLst>
                                    </p:anim>
                                    <p:anim calcmode="lin" valueType="num">
                                      <p:cBhvr>
                                        <p:cTn id="97" dur="1000" fill="hold"/>
                                        <p:tgtEl>
                                          <p:spTgt spid="4228"/>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7" presetClass="entr" presetSubtype="0" fill="hold" nodeType="clickEffect">
                                  <p:stCondLst>
                                    <p:cond delay="0"/>
                                  </p:stCondLst>
                                  <p:childTnLst>
                                    <p:set>
                                      <p:cBhvr>
                                        <p:cTn id="101" dur="1" fill="hold">
                                          <p:stCondLst>
                                            <p:cond delay="0"/>
                                          </p:stCondLst>
                                        </p:cTn>
                                        <p:tgtEl>
                                          <p:spTgt spid="3"/>
                                        </p:tgtEl>
                                        <p:attrNameLst>
                                          <p:attrName>style.visibility</p:attrName>
                                        </p:attrNameLst>
                                      </p:cBhvr>
                                      <p:to>
                                        <p:strVal val="visible"/>
                                      </p:to>
                                    </p:set>
                                    <p:animEffect transition="in" filter="fade">
                                      <p:cBhvr>
                                        <p:cTn id="102" dur="1000"/>
                                        <p:tgtEl>
                                          <p:spTgt spid="3"/>
                                        </p:tgtEl>
                                      </p:cBhvr>
                                    </p:animEffect>
                                    <p:anim calcmode="lin" valueType="num">
                                      <p:cBhvr>
                                        <p:cTn id="103" dur="1000" fill="hold"/>
                                        <p:tgtEl>
                                          <p:spTgt spid="3"/>
                                        </p:tgtEl>
                                        <p:attrNameLst>
                                          <p:attrName>ppt_x</p:attrName>
                                        </p:attrNameLst>
                                      </p:cBhvr>
                                      <p:tavLst>
                                        <p:tav tm="0">
                                          <p:val>
                                            <p:strVal val="#ppt_x"/>
                                          </p:val>
                                        </p:tav>
                                        <p:tav tm="100000">
                                          <p:val>
                                            <p:strVal val="#ppt_x"/>
                                          </p:val>
                                        </p:tav>
                                      </p:tavLst>
                                    </p:anim>
                                    <p:anim calcmode="lin" valueType="num">
                                      <p:cBhvr>
                                        <p:cTn id="10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4"/>
          <p:cNvGrpSpPr>
            <a:grpSpLocks/>
          </p:cNvGrpSpPr>
          <p:nvPr/>
        </p:nvGrpSpPr>
        <p:grpSpPr bwMode="auto">
          <a:xfrm>
            <a:off x="0" y="0"/>
            <a:ext cx="9144000" cy="1428750"/>
            <a:chOff x="0" y="0"/>
            <a:chExt cx="5760" cy="900"/>
          </a:xfrm>
        </p:grpSpPr>
        <p:pic>
          <p:nvPicPr>
            <p:cNvPr id="19463" name="Picture 5"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19464" name="Picture 6"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19465" name="Picture 7"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19466" name="Picture 8"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19467" name="Picture 9"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19468" name="Picture 10"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19469" name="Picture 11"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7410" name="Rectangle 2"/>
          <p:cNvSpPr>
            <a:spLocks noGrp="1" noChangeArrowheads="1"/>
          </p:cNvSpPr>
          <p:nvPr>
            <p:ph type="title"/>
          </p:nvPr>
        </p:nvSpPr>
        <p:spPr>
          <a:xfrm>
            <a:off x="468313" y="0"/>
            <a:ext cx="8229600" cy="1143000"/>
          </a:xfrm>
        </p:spPr>
        <p:txBody>
          <a:bodyPr/>
          <a:lstStyle/>
          <a:p>
            <a:pPr eaLnBrk="1" hangingPunct="1"/>
            <a:r>
              <a:rPr lang="en-US" sz="5400" smtClean="0">
                <a:solidFill>
                  <a:srgbClr val="800000"/>
                </a:solidFill>
                <a:latin typeface="Monotype Corsiva" pitchFamily="66" charset="0"/>
              </a:rPr>
              <a:t>Опит за зайцевъдство</a:t>
            </a:r>
            <a:endParaRPr lang="bg-BG" sz="5400" smtClean="0">
              <a:solidFill>
                <a:srgbClr val="800000"/>
              </a:solidFill>
              <a:latin typeface="Monotype Corsiva" pitchFamily="66" charset="0"/>
            </a:endParaRPr>
          </a:p>
        </p:txBody>
      </p:sp>
      <p:sp>
        <p:nvSpPr>
          <p:cNvPr id="17411" name="Rectangle 3"/>
          <p:cNvSpPr>
            <a:spLocks noGrp="1" noChangeArrowheads="1"/>
          </p:cNvSpPr>
          <p:nvPr>
            <p:ph type="body" idx="1"/>
          </p:nvPr>
        </p:nvSpPr>
        <p:spPr>
          <a:xfrm>
            <a:off x="0" y="1844675"/>
            <a:ext cx="9144000" cy="2320925"/>
          </a:xfrm>
        </p:spPr>
        <p:txBody>
          <a:bodyPr/>
          <a:lstStyle/>
          <a:p>
            <a:pPr algn="ctr" eaLnBrk="1" hangingPunct="1">
              <a:buFontTx/>
              <a:buNone/>
            </a:pPr>
            <a:r>
              <a:rPr lang="bg-BG" sz="2800" b="1" smtClean="0">
                <a:latin typeface="Palatino Linotype" pitchFamily="18" charset="0"/>
              </a:rPr>
              <a:t>	</a:t>
            </a:r>
            <a:r>
              <a:rPr lang="en-US" sz="2800" b="1" smtClean="0">
                <a:solidFill>
                  <a:srgbClr val="006600"/>
                </a:solidFill>
                <a:latin typeface="Palatino Linotype" pitchFamily="18" charset="0"/>
              </a:rPr>
              <a:t>Числата, образуващи </a:t>
            </a:r>
            <a:r>
              <a:rPr lang="bg-BG" sz="2800" b="1" smtClean="0">
                <a:solidFill>
                  <a:srgbClr val="006600"/>
                </a:solidFill>
                <a:latin typeface="Palatino Linotype" pitchFamily="18" charset="0"/>
              </a:rPr>
              <a:t>п</a:t>
            </a:r>
            <a:r>
              <a:rPr lang="en-US" sz="2800" b="1" smtClean="0">
                <a:solidFill>
                  <a:srgbClr val="006600"/>
                </a:solidFill>
                <a:latin typeface="Palatino Linotype" pitchFamily="18" charset="0"/>
              </a:rPr>
              <a:t>оследователността </a:t>
            </a:r>
            <a:endParaRPr lang="bg-BG" sz="2800" b="1" smtClean="0">
              <a:solidFill>
                <a:srgbClr val="006600"/>
              </a:solidFill>
              <a:latin typeface="Palatino Linotype" pitchFamily="18" charset="0"/>
            </a:endParaRPr>
          </a:p>
          <a:p>
            <a:pPr algn="ctr" eaLnBrk="1" hangingPunct="1">
              <a:buFontTx/>
              <a:buNone/>
            </a:pPr>
            <a:r>
              <a:rPr lang="en-US" sz="2800" b="1" smtClean="0">
                <a:solidFill>
                  <a:srgbClr val="006600"/>
                </a:solidFill>
                <a:latin typeface="Palatino Linotype" pitchFamily="18" charset="0"/>
              </a:rPr>
              <a:t>1, 1, 2, 3, 5, 8, 13, 21, 34, 55, 89, 144, 233, ... </a:t>
            </a:r>
            <a:endParaRPr lang="bg-BG" sz="2800" b="1" smtClean="0">
              <a:solidFill>
                <a:srgbClr val="006600"/>
              </a:solidFill>
              <a:latin typeface="Palatino Linotype" pitchFamily="18" charset="0"/>
            </a:endParaRPr>
          </a:p>
          <a:p>
            <a:pPr algn="ctr" eaLnBrk="1" hangingPunct="1">
              <a:buFontTx/>
              <a:buNone/>
            </a:pPr>
            <a:r>
              <a:rPr lang="en-US" sz="2800" b="1" smtClean="0">
                <a:solidFill>
                  <a:srgbClr val="006600"/>
                </a:solidFill>
                <a:latin typeface="Palatino Linotype" pitchFamily="18" charset="0"/>
              </a:rPr>
              <a:t>се наричат "</a:t>
            </a:r>
            <a:r>
              <a:rPr lang="en-US" sz="2800" b="1" u="sng" smtClean="0">
                <a:solidFill>
                  <a:srgbClr val="006600"/>
                </a:solidFill>
                <a:latin typeface="Palatino Linotype" pitchFamily="18" charset="0"/>
              </a:rPr>
              <a:t>числа на Фибоначи</a:t>
            </a:r>
            <a:r>
              <a:rPr lang="en-US" sz="2800" b="1" smtClean="0">
                <a:solidFill>
                  <a:srgbClr val="006600"/>
                </a:solidFill>
                <a:latin typeface="Palatino Linotype" pitchFamily="18" charset="0"/>
              </a:rPr>
              <a:t>", </a:t>
            </a:r>
            <a:endParaRPr lang="bg-BG" sz="2800" b="1" smtClean="0">
              <a:solidFill>
                <a:srgbClr val="006600"/>
              </a:solidFill>
              <a:latin typeface="Palatino Linotype" pitchFamily="18" charset="0"/>
            </a:endParaRPr>
          </a:p>
          <a:p>
            <a:pPr algn="ctr" eaLnBrk="1" hangingPunct="1">
              <a:buFontTx/>
              <a:buNone/>
            </a:pPr>
            <a:r>
              <a:rPr lang="en-US" sz="2800" b="1" smtClean="0">
                <a:solidFill>
                  <a:srgbClr val="006600"/>
                </a:solidFill>
                <a:latin typeface="Palatino Linotype" pitchFamily="18" charset="0"/>
              </a:rPr>
              <a:t>а самата последователност —</a:t>
            </a:r>
            <a:r>
              <a:rPr lang="bg-BG" sz="2800" b="1" smtClean="0">
                <a:solidFill>
                  <a:srgbClr val="006600"/>
                </a:solidFill>
                <a:latin typeface="Palatino Linotype" pitchFamily="18" charset="0"/>
              </a:rPr>
              <a:t> </a:t>
            </a:r>
            <a:r>
              <a:rPr lang="en-US" sz="2800" b="1" smtClean="0">
                <a:solidFill>
                  <a:srgbClr val="006600"/>
                </a:solidFill>
                <a:latin typeface="Palatino Linotype" pitchFamily="18" charset="0"/>
              </a:rPr>
              <a:t> </a:t>
            </a:r>
            <a:r>
              <a:rPr lang="en-US" sz="2800" b="1" u="sng" smtClean="0">
                <a:solidFill>
                  <a:srgbClr val="006600"/>
                </a:solidFill>
                <a:latin typeface="Palatino Linotype" pitchFamily="18" charset="0"/>
              </a:rPr>
              <a:t>ред на Фибоначи</a:t>
            </a:r>
            <a:r>
              <a:rPr lang="en-US" sz="2800" b="1" smtClean="0">
                <a:solidFill>
                  <a:srgbClr val="006600"/>
                </a:solidFill>
                <a:latin typeface="Palatino Linotype" pitchFamily="18" charset="0"/>
              </a:rPr>
              <a:t>. </a:t>
            </a:r>
            <a:endParaRPr lang="bg-BG" sz="2800" b="1" smtClean="0">
              <a:solidFill>
                <a:srgbClr val="006600"/>
              </a:solidFill>
              <a:latin typeface="Palatino Linotype" pitchFamily="18" charset="0"/>
            </a:endParaRPr>
          </a:p>
        </p:txBody>
      </p:sp>
      <p:pic>
        <p:nvPicPr>
          <p:cNvPr id="17420" name="Picture 12" descr="image48"/>
          <p:cNvPicPr>
            <a:picLocks noChangeAspect="1" noChangeArrowheads="1"/>
          </p:cNvPicPr>
          <p:nvPr/>
        </p:nvPicPr>
        <p:blipFill>
          <a:blip r:embed="rId3"/>
          <a:srcRect/>
          <a:stretch>
            <a:fillRect/>
          </a:stretch>
        </p:blipFill>
        <p:spPr bwMode="auto">
          <a:xfrm>
            <a:off x="7153275" y="4292600"/>
            <a:ext cx="1522413" cy="2014538"/>
          </a:xfrm>
          <a:prstGeom prst="rect">
            <a:avLst/>
          </a:prstGeom>
          <a:noFill/>
          <a:ln w="9525">
            <a:noFill/>
            <a:miter lim="800000"/>
            <a:headEnd/>
            <a:tailEnd/>
          </a:ln>
        </p:spPr>
      </p:pic>
      <p:pic>
        <p:nvPicPr>
          <p:cNvPr id="17421" name="Picture 13" descr="images6"/>
          <p:cNvPicPr>
            <a:picLocks noChangeAspect="1" noChangeArrowheads="1"/>
          </p:cNvPicPr>
          <p:nvPr/>
        </p:nvPicPr>
        <p:blipFill>
          <a:blip r:embed="rId4"/>
          <a:srcRect/>
          <a:stretch>
            <a:fillRect/>
          </a:stretch>
        </p:blipFill>
        <p:spPr bwMode="auto">
          <a:xfrm>
            <a:off x="395288" y="4365625"/>
            <a:ext cx="2592387" cy="1939925"/>
          </a:xfrm>
          <a:prstGeom prst="rect">
            <a:avLst/>
          </a:prstGeom>
          <a:noFill/>
          <a:ln w="9525">
            <a:noFill/>
            <a:miter lim="800000"/>
            <a:headEnd/>
            <a:tailEnd/>
          </a:ln>
        </p:spPr>
      </p:pic>
      <p:pic>
        <p:nvPicPr>
          <p:cNvPr id="17422" name="Picture 14" descr="Pyramid"/>
          <p:cNvPicPr>
            <a:picLocks noChangeAspect="1" noChangeArrowheads="1"/>
          </p:cNvPicPr>
          <p:nvPr/>
        </p:nvPicPr>
        <p:blipFill>
          <a:blip r:embed="rId5"/>
          <a:srcRect/>
          <a:stretch>
            <a:fillRect/>
          </a:stretch>
        </p:blipFill>
        <p:spPr bwMode="auto">
          <a:xfrm>
            <a:off x="3635375" y="4365625"/>
            <a:ext cx="2952750" cy="19732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20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fade">
                                      <p:cBhvr>
                                        <p:cTn id="12" dur="1000"/>
                                        <p:tgtEl>
                                          <p:spTgt spid="17411">
                                            <p:txEl>
                                              <p:pRg st="0" end="0"/>
                                            </p:txEl>
                                          </p:spTgt>
                                        </p:tgtEl>
                                      </p:cBhvr>
                                    </p:animEffect>
                                    <p:anim calcmode="lin" valueType="num">
                                      <p:cBhvr>
                                        <p:cTn id="13"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Effect transition="in" filter="fade">
                                      <p:cBhvr>
                                        <p:cTn id="19" dur="1000"/>
                                        <p:tgtEl>
                                          <p:spTgt spid="17411">
                                            <p:txEl>
                                              <p:pRg st="1" end="1"/>
                                            </p:txEl>
                                          </p:spTgt>
                                        </p:tgtEl>
                                      </p:cBhvr>
                                    </p:animEffect>
                                    <p:anim calcmode="lin" valueType="num">
                                      <p:cBhvr>
                                        <p:cTn id="20"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7411">
                                            <p:txEl>
                                              <p:pRg st="2" end="2"/>
                                            </p:txEl>
                                          </p:spTgt>
                                        </p:tgtEl>
                                        <p:attrNameLst>
                                          <p:attrName>style.visibility</p:attrName>
                                        </p:attrNameLst>
                                      </p:cBhvr>
                                      <p:to>
                                        <p:strVal val="visible"/>
                                      </p:to>
                                    </p:set>
                                    <p:animEffect transition="in" filter="fade">
                                      <p:cBhvr>
                                        <p:cTn id="26" dur="1000"/>
                                        <p:tgtEl>
                                          <p:spTgt spid="17411">
                                            <p:txEl>
                                              <p:pRg st="2" end="2"/>
                                            </p:txEl>
                                          </p:spTgt>
                                        </p:tgtEl>
                                      </p:cBhvr>
                                    </p:animEffect>
                                    <p:anim calcmode="lin" valueType="num">
                                      <p:cBhvr>
                                        <p:cTn id="27"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17411">
                                            <p:txEl>
                                              <p:pRg st="3" end="3"/>
                                            </p:txEl>
                                          </p:spTgt>
                                        </p:tgtEl>
                                        <p:attrNameLst>
                                          <p:attrName>style.visibility</p:attrName>
                                        </p:attrNameLst>
                                      </p:cBhvr>
                                      <p:to>
                                        <p:strVal val="visible"/>
                                      </p:to>
                                    </p:set>
                                    <p:animEffect transition="in" filter="fade">
                                      <p:cBhvr>
                                        <p:cTn id="33" dur="1000"/>
                                        <p:tgtEl>
                                          <p:spTgt spid="17411">
                                            <p:txEl>
                                              <p:pRg st="3" end="3"/>
                                            </p:txEl>
                                          </p:spTgt>
                                        </p:tgtEl>
                                      </p:cBhvr>
                                    </p:animEffect>
                                    <p:anim calcmode="lin" valueType="num">
                                      <p:cBhvr>
                                        <p:cTn id="34"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74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0" presetClass="entr" presetSubtype="0" fill="hold" nodeType="clickEffect">
                                  <p:stCondLst>
                                    <p:cond delay="0"/>
                                  </p:stCondLst>
                                  <p:childTnLst>
                                    <p:set>
                                      <p:cBhvr>
                                        <p:cTn id="39" dur="1" fill="hold">
                                          <p:stCondLst>
                                            <p:cond delay="0"/>
                                          </p:stCondLst>
                                        </p:cTn>
                                        <p:tgtEl>
                                          <p:spTgt spid="17421"/>
                                        </p:tgtEl>
                                        <p:attrNameLst>
                                          <p:attrName>style.visibility</p:attrName>
                                        </p:attrNameLst>
                                      </p:cBhvr>
                                      <p:to>
                                        <p:strVal val="visible"/>
                                      </p:to>
                                    </p:set>
                                    <p:animEffect transition="in" filter="wedge">
                                      <p:cBhvr>
                                        <p:cTn id="40" dur="2000"/>
                                        <p:tgtEl>
                                          <p:spTgt spid="17421"/>
                                        </p:tgtEl>
                                      </p:cBhvr>
                                    </p:animEffect>
                                  </p:childTnLst>
                                </p:cTn>
                              </p:par>
                              <p:par>
                                <p:cTn id="41" presetID="20" presetClass="entr" presetSubtype="0" fill="hold" nodeType="withEffect">
                                  <p:stCondLst>
                                    <p:cond delay="0"/>
                                  </p:stCondLst>
                                  <p:childTnLst>
                                    <p:set>
                                      <p:cBhvr>
                                        <p:cTn id="42" dur="1" fill="hold">
                                          <p:stCondLst>
                                            <p:cond delay="0"/>
                                          </p:stCondLst>
                                        </p:cTn>
                                        <p:tgtEl>
                                          <p:spTgt spid="17422"/>
                                        </p:tgtEl>
                                        <p:attrNameLst>
                                          <p:attrName>style.visibility</p:attrName>
                                        </p:attrNameLst>
                                      </p:cBhvr>
                                      <p:to>
                                        <p:strVal val="visible"/>
                                      </p:to>
                                    </p:set>
                                    <p:animEffect transition="in" filter="wedge">
                                      <p:cBhvr>
                                        <p:cTn id="43" dur="2000"/>
                                        <p:tgtEl>
                                          <p:spTgt spid="17422"/>
                                        </p:tgtEl>
                                      </p:cBhvr>
                                    </p:animEffect>
                                  </p:childTnLst>
                                </p:cTn>
                              </p:par>
                              <p:par>
                                <p:cTn id="44" presetID="20" presetClass="entr" presetSubtype="0" fill="hold" nodeType="withEffect">
                                  <p:stCondLst>
                                    <p:cond delay="0"/>
                                  </p:stCondLst>
                                  <p:childTnLst>
                                    <p:set>
                                      <p:cBhvr>
                                        <p:cTn id="45" dur="1" fill="hold">
                                          <p:stCondLst>
                                            <p:cond delay="0"/>
                                          </p:stCondLst>
                                        </p:cTn>
                                        <p:tgtEl>
                                          <p:spTgt spid="17420"/>
                                        </p:tgtEl>
                                        <p:attrNameLst>
                                          <p:attrName>style.visibility</p:attrName>
                                        </p:attrNameLst>
                                      </p:cBhvr>
                                      <p:to>
                                        <p:strVal val="visible"/>
                                      </p:to>
                                    </p:set>
                                    <p:animEffect transition="in" filter="wedge">
                                      <p:cBhvr>
                                        <p:cTn id="46" dur="2000"/>
                                        <p:tgtEl>
                                          <p:spTgt spid="17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36"/>
          <p:cNvGrpSpPr>
            <a:grpSpLocks/>
          </p:cNvGrpSpPr>
          <p:nvPr/>
        </p:nvGrpSpPr>
        <p:grpSpPr bwMode="auto">
          <a:xfrm>
            <a:off x="0" y="0"/>
            <a:ext cx="9144000" cy="1428750"/>
            <a:chOff x="0" y="0"/>
            <a:chExt cx="5760" cy="900"/>
          </a:xfrm>
        </p:grpSpPr>
        <p:pic>
          <p:nvPicPr>
            <p:cNvPr id="20493" name="Picture 37"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0494" name="Picture 38"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0495" name="Picture 39"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0496" name="Picture 40"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0497" name="Picture 41"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0498" name="Picture 42"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0499" name="Picture 43"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6146" name="Rectangle 2"/>
          <p:cNvSpPr>
            <a:spLocks noGrp="1" noChangeArrowheads="1"/>
          </p:cNvSpPr>
          <p:nvPr>
            <p:ph type="title"/>
          </p:nvPr>
        </p:nvSpPr>
        <p:spPr>
          <a:xfrm>
            <a:off x="503238" y="188913"/>
            <a:ext cx="8101012" cy="1143000"/>
          </a:xfrm>
        </p:spPr>
        <p:txBody>
          <a:bodyPr wrap="none"/>
          <a:lstStyle/>
          <a:p>
            <a:pPr eaLnBrk="1" hangingPunct="1"/>
            <a:r>
              <a:rPr lang="ru-RU" smtClean="0">
                <a:solidFill>
                  <a:srgbClr val="800000"/>
                </a:solidFill>
                <a:latin typeface="Monotype Corsiva" pitchFamily="66" charset="0"/>
              </a:rPr>
              <a:t>Числата на Фибоначи при растенията</a:t>
            </a:r>
            <a:r>
              <a:rPr lang="bg-BG" smtClean="0">
                <a:latin typeface="Monotype Corsiva" pitchFamily="66" charset="0"/>
              </a:rPr>
              <a:t> </a:t>
            </a:r>
          </a:p>
        </p:txBody>
      </p:sp>
      <p:sp>
        <p:nvSpPr>
          <p:cNvPr id="6147" name="Rectangle 3"/>
          <p:cNvSpPr>
            <a:spLocks noGrp="1" noChangeArrowheads="1"/>
          </p:cNvSpPr>
          <p:nvPr>
            <p:ph type="body" idx="1"/>
          </p:nvPr>
        </p:nvSpPr>
        <p:spPr>
          <a:xfrm>
            <a:off x="2195513" y="1341438"/>
            <a:ext cx="4392612" cy="358775"/>
          </a:xfrm>
        </p:spPr>
        <p:txBody>
          <a:bodyPr/>
          <a:lstStyle/>
          <a:p>
            <a:pPr algn="ctr" eaLnBrk="1" hangingPunct="1">
              <a:buFontTx/>
              <a:buNone/>
            </a:pPr>
            <a:r>
              <a:rPr lang="en-US" sz="2800" b="1" smtClean="0">
                <a:solidFill>
                  <a:srgbClr val="006600"/>
                </a:solidFill>
                <a:latin typeface="Palatino Linotype" pitchFamily="18" charset="0"/>
              </a:rPr>
              <a:t>Растеж по Фибоначи</a:t>
            </a:r>
          </a:p>
        </p:txBody>
      </p:sp>
      <p:sp>
        <p:nvSpPr>
          <p:cNvPr id="20484" name="Rectangle 5"/>
          <p:cNvSpPr>
            <a:spLocks noChangeArrowheads="1"/>
          </p:cNvSpPr>
          <p:nvPr/>
        </p:nvSpPr>
        <p:spPr bwMode="auto">
          <a:xfrm>
            <a:off x="3106738" y="1785938"/>
            <a:ext cx="9144000" cy="0"/>
          </a:xfrm>
          <a:prstGeom prst="rect">
            <a:avLst/>
          </a:prstGeom>
          <a:noFill/>
          <a:ln w="9525">
            <a:noFill/>
            <a:miter lim="800000"/>
            <a:headEnd/>
            <a:tailEnd/>
          </a:ln>
        </p:spPr>
        <p:txBody>
          <a:bodyPr wrap="none" anchor="ctr">
            <a:spAutoFit/>
          </a:bodyPr>
          <a:lstStyle/>
          <a:p>
            <a:endParaRPr lang="en-US"/>
          </a:p>
        </p:txBody>
      </p:sp>
      <p:pic>
        <p:nvPicPr>
          <p:cNvPr id="6148" name="Picture 4" descr="http://audio-spirit.com/%7Ewania/Fractals/images/F/grass.gif"/>
          <p:cNvPicPr>
            <a:picLocks noChangeAspect="1" noChangeArrowheads="1"/>
          </p:cNvPicPr>
          <p:nvPr/>
        </p:nvPicPr>
        <p:blipFill>
          <a:blip r:embed="rId3" r:link="rId4"/>
          <a:srcRect/>
          <a:stretch>
            <a:fillRect/>
          </a:stretch>
        </p:blipFill>
        <p:spPr bwMode="auto">
          <a:xfrm>
            <a:off x="827088" y="1844675"/>
            <a:ext cx="2736850" cy="3097213"/>
          </a:xfrm>
          <a:prstGeom prst="rect">
            <a:avLst/>
          </a:prstGeom>
          <a:noFill/>
          <a:ln w="9525">
            <a:noFill/>
            <a:miter lim="800000"/>
            <a:headEnd/>
            <a:tailEnd/>
          </a:ln>
        </p:spPr>
      </p:pic>
      <p:sp>
        <p:nvSpPr>
          <p:cNvPr id="20486" name="Rectangle 7"/>
          <p:cNvSpPr>
            <a:spLocks noChangeArrowheads="1"/>
          </p:cNvSpPr>
          <p:nvPr/>
        </p:nvSpPr>
        <p:spPr bwMode="auto">
          <a:xfrm>
            <a:off x="6705600" y="1958975"/>
            <a:ext cx="9144000" cy="0"/>
          </a:xfrm>
          <a:prstGeom prst="rect">
            <a:avLst/>
          </a:prstGeom>
          <a:noFill/>
          <a:ln w="9525">
            <a:noFill/>
            <a:miter lim="800000"/>
            <a:headEnd/>
            <a:tailEnd/>
          </a:ln>
        </p:spPr>
        <p:txBody>
          <a:bodyPr wrap="none" anchor="ctr">
            <a:spAutoFit/>
          </a:bodyPr>
          <a:lstStyle/>
          <a:p>
            <a:endParaRPr lang="en-US"/>
          </a:p>
        </p:txBody>
      </p:sp>
      <p:pic>
        <p:nvPicPr>
          <p:cNvPr id="6150" name="Picture 6" descr="http://audio-spirit.com/%7Ewania/Fractals/images/F/sapin.jpg"/>
          <p:cNvPicPr>
            <a:picLocks noChangeAspect="1" noChangeArrowheads="1"/>
          </p:cNvPicPr>
          <p:nvPr/>
        </p:nvPicPr>
        <p:blipFill>
          <a:blip r:embed="rId5" r:link="rId6"/>
          <a:srcRect/>
          <a:stretch>
            <a:fillRect/>
          </a:stretch>
        </p:blipFill>
        <p:spPr bwMode="auto">
          <a:xfrm>
            <a:off x="4427538" y="1862138"/>
            <a:ext cx="4105275" cy="3076575"/>
          </a:xfrm>
          <a:prstGeom prst="rect">
            <a:avLst/>
          </a:prstGeom>
          <a:noFill/>
          <a:ln w="9525">
            <a:noFill/>
            <a:miter lim="800000"/>
            <a:headEnd/>
            <a:tailEnd/>
          </a:ln>
        </p:spPr>
      </p:pic>
      <p:sp>
        <p:nvSpPr>
          <p:cNvPr id="20488" name="Rectangle 11"/>
          <p:cNvSpPr>
            <a:spLocks noChangeArrowheads="1"/>
          </p:cNvSpPr>
          <p:nvPr/>
        </p:nvSpPr>
        <p:spPr bwMode="auto">
          <a:xfrm>
            <a:off x="4252913" y="2974975"/>
            <a:ext cx="3228975" cy="0"/>
          </a:xfrm>
          <a:prstGeom prst="rect">
            <a:avLst/>
          </a:prstGeom>
          <a:noFill/>
          <a:ln w="9525">
            <a:noFill/>
            <a:miter lim="800000"/>
            <a:headEnd/>
            <a:tailEnd/>
          </a:ln>
        </p:spPr>
        <p:txBody>
          <a:bodyPr wrap="none" anchor="ctr">
            <a:spAutoFit/>
          </a:bodyPr>
          <a:lstStyle/>
          <a:p>
            <a:endParaRPr lang="en-US"/>
          </a:p>
        </p:txBody>
      </p:sp>
      <p:sp>
        <p:nvSpPr>
          <p:cNvPr id="20489" name="Rectangle 13"/>
          <p:cNvSpPr>
            <a:spLocks noChangeArrowheads="1"/>
          </p:cNvSpPr>
          <p:nvPr/>
        </p:nvSpPr>
        <p:spPr bwMode="auto">
          <a:xfrm>
            <a:off x="4252913" y="2974975"/>
            <a:ext cx="3228975" cy="0"/>
          </a:xfrm>
          <a:prstGeom prst="rect">
            <a:avLst/>
          </a:prstGeom>
          <a:noFill/>
          <a:ln w="9525">
            <a:noFill/>
            <a:miter lim="800000"/>
            <a:headEnd/>
            <a:tailEnd/>
          </a:ln>
        </p:spPr>
        <p:txBody>
          <a:bodyPr wrap="none" anchor="ctr">
            <a:spAutoFit/>
          </a:bodyPr>
          <a:lstStyle/>
          <a:p>
            <a:endParaRPr lang="en-US"/>
          </a:p>
        </p:txBody>
      </p:sp>
      <p:sp>
        <p:nvSpPr>
          <p:cNvPr id="20490" name="Rectangle 15"/>
          <p:cNvSpPr>
            <a:spLocks noChangeArrowheads="1"/>
          </p:cNvSpPr>
          <p:nvPr/>
        </p:nvSpPr>
        <p:spPr bwMode="auto">
          <a:xfrm>
            <a:off x="4284663" y="2997200"/>
            <a:ext cx="3228975" cy="0"/>
          </a:xfrm>
          <a:prstGeom prst="rect">
            <a:avLst/>
          </a:prstGeom>
          <a:noFill/>
          <a:ln w="9525">
            <a:noFill/>
            <a:miter lim="800000"/>
            <a:headEnd/>
            <a:tailEnd/>
          </a:ln>
        </p:spPr>
        <p:txBody>
          <a:bodyPr wrap="none" anchor="ctr">
            <a:spAutoFit/>
          </a:bodyPr>
          <a:lstStyle/>
          <a:p>
            <a:endParaRPr lang="en-US"/>
          </a:p>
        </p:txBody>
      </p:sp>
      <p:sp>
        <p:nvSpPr>
          <p:cNvPr id="20491" name="Rectangle 31"/>
          <p:cNvSpPr>
            <a:spLocks noChangeArrowheads="1"/>
          </p:cNvSpPr>
          <p:nvPr/>
        </p:nvSpPr>
        <p:spPr bwMode="auto">
          <a:xfrm>
            <a:off x="2843213" y="2133600"/>
            <a:ext cx="9144000" cy="0"/>
          </a:xfrm>
          <a:prstGeom prst="rect">
            <a:avLst/>
          </a:prstGeom>
          <a:noFill/>
          <a:ln w="9525">
            <a:noFill/>
            <a:miter lim="800000"/>
            <a:headEnd/>
            <a:tailEnd/>
          </a:ln>
        </p:spPr>
        <p:txBody>
          <a:bodyPr wrap="none" anchor="ctr">
            <a:spAutoFit/>
          </a:bodyPr>
          <a:lstStyle/>
          <a:p>
            <a:endParaRPr lang="en-US"/>
          </a:p>
        </p:txBody>
      </p:sp>
      <p:sp>
        <p:nvSpPr>
          <p:cNvPr id="6179" name="Text Box 35"/>
          <p:cNvSpPr txBox="1">
            <a:spLocks noChangeArrowheads="1"/>
          </p:cNvSpPr>
          <p:nvPr/>
        </p:nvSpPr>
        <p:spPr bwMode="auto">
          <a:xfrm>
            <a:off x="0" y="5026025"/>
            <a:ext cx="9144000" cy="1514475"/>
          </a:xfrm>
          <a:prstGeom prst="rect">
            <a:avLst/>
          </a:prstGeom>
          <a:noFill/>
          <a:ln w="9525">
            <a:noFill/>
            <a:miter lim="800000"/>
            <a:headEnd/>
            <a:tailEnd/>
          </a:ln>
        </p:spPr>
        <p:txBody>
          <a:bodyPr>
            <a:spAutoFit/>
          </a:bodyPr>
          <a:lstStyle/>
          <a:p>
            <a:pPr indent="354013">
              <a:spcBef>
                <a:spcPct val="20000"/>
              </a:spcBef>
            </a:pPr>
            <a:r>
              <a:rPr lang="bg-BG" sz="2200" b="1">
                <a:solidFill>
                  <a:srgbClr val="006600"/>
                </a:solidFill>
                <a:latin typeface="Palatino Linotype" pitchFamily="18" charset="0"/>
              </a:rPr>
              <a:t>Растението вляво конкретно илюстрира </a:t>
            </a:r>
            <a:r>
              <a:rPr lang="bg-BG" sz="2200" b="1" u="sng">
                <a:solidFill>
                  <a:srgbClr val="006600"/>
                </a:solidFill>
                <a:latin typeface="Palatino Linotype" pitchFamily="18" charset="0"/>
              </a:rPr>
              <a:t>числата на Фибоначи</a:t>
            </a:r>
            <a:r>
              <a:rPr lang="bg-BG" sz="2200" b="1">
                <a:solidFill>
                  <a:srgbClr val="006600"/>
                </a:solidFill>
                <a:latin typeface="Palatino Linotype" pitchFamily="18" charset="0"/>
              </a:rPr>
              <a:t>, като начинът му на нарастване повтаря точно родословното дърво на зайците на Фибоначи. </a:t>
            </a:r>
          </a:p>
          <a:p>
            <a:pPr indent="354013">
              <a:spcBef>
                <a:spcPct val="20000"/>
              </a:spcBef>
            </a:pPr>
            <a:r>
              <a:rPr lang="bg-BG" sz="2200" b="1">
                <a:solidFill>
                  <a:srgbClr val="006600"/>
                </a:solidFill>
                <a:latin typeface="Palatino Linotype" pitchFamily="18" charset="0"/>
              </a:rPr>
              <a:t>Този модел на растеж се среща при много треви и дървета.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fade">
                                      <p:cBhvr>
                                        <p:cTn id="12" dur="1000"/>
                                        <p:tgtEl>
                                          <p:spTgt spid="6147">
                                            <p:txEl>
                                              <p:pRg st="0" end="0"/>
                                            </p:txEl>
                                          </p:spTgt>
                                        </p:tgtEl>
                                      </p:cBhvr>
                                    </p:animEffect>
                                    <p:anim calcmode="lin" valueType="num">
                                      <p:cBhvr>
                                        <p:cTn id="13"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1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6148"/>
                                        </p:tgtEl>
                                        <p:attrNameLst>
                                          <p:attrName>style.visibility</p:attrName>
                                        </p:attrNameLst>
                                      </p:cBhvr>
                                      <p:to>
                                        <p:strVal val="visible"/>
                                      </p:to>
                                    </p:set>
                                    <p:animEffect transition="in" filter="wedge">
                                      <p:cBhvr>
                                        <p:cTn id="19" dur="2000"/>
                                        <p:tgtEl>
                                          <p:spTgt spid="6148"/>
                                        </p:tgtEl>
                                      </p:cBhvr>
                                    </p:animEffect>
                                  </p:childTnLst>
                                </p:cTn>
                              </p:par>
                              <p:par>
                                <p:cTn id="20" presetID="20" presetClass="entr" presetSubtype="0" fill="hold" nodeType="withEffect">
                                  <p:stCondLst>
                                    <p:cond delay="0"/>
                                  </p:stCondLst>
                                  <p:childTnLst>
                                    <p:set>
                                      <p:cBhvr>
                                        <p:cTn id="21" dur="1" fill="hold">
                                          <p:stCondLst>
                                            <p:cond delay="0"/>
                                          </p:stCondLst>
                                        </p:cTn>
                                        <p:tgtEl>
                                          <p:spTgt spid="6150"/>
                                        </p:tgtEl>
                                        <p:attrNameLst>
                                          <p:attrName>style.visibility</p:attrName>
                                        </p:attrNameLst>
                                      </p:cBhvr>
                                      <p:to>
                                        <p:strVal val="visible"/>
                                      </p:to>
                                    </p:set>
                                    <p:animEffect transition="in" filter="wedge">
                                      <p:cBhvr>
                                        <p:cTn id="22" dur="2000"/>
                                        <p:tgtEl>
                                          <p:spTgt spid="6150"/>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6179"/>
                                        </p:tgtEl>
                                        <p:attrNameLst>
                                          <p:attrName>style.visibility</p:attrName>
                                        </p:attrNameLst>
                                      </p:cBhvr>
                                      <p:to>
                                        <p:strVal val="visible"/>
                                      </p:to>
                                    </p:set>
                                    <p:animEffect transition="in" filter="fade">
                                      <p:cBhvr>
                                        <p:cTn id="27" dur="1000"/>
                                        <p:tgtEl>
                                          <p:spTgt spid="6179"/>
                                        </p:tgtEl>
                                      </p:cBhvr>
                                    </p:animEffect>
                                    <p:anim calcmode="lin" valueType="num">
                                      <p:cBhvr>
                                        <p:cTn id="28" dur="1000" fill="hold"/>
                                        <p:tgtEl>
                                          <p:spTgt spid="6179"/>
                                        </p:tgtEl>
                                        <p:attrNameLst>
                                          <p:attrName>ppt_x</p:attrName>
                                        </p:attrNameLst>
                                      </p:cBhvr>
                                      <p:tavLst>
                                        <p:tav tm="0">
                                          <p:val>
                                            <p:strVal val="#ppt_x"/>
                                          </p:val>
                                        </p:tav>
                                        <p:tav tm="100000">
                                          <p:val>
                                            <p:strVal val="#ppt_x"/>
                                          </p:val>
                                        </p:tav>
                                      </p:tavLst>
                                    </p:anim>
                                    <p:anim calcmode="lin" valueType="num">
                                      <p:cBhvr>
                                        <p:cTn id="29" dur="1000" fill="hold"/>
                                        <p:tgtEl>
                                          <p:spTgt spid="61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P spid="61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Group 10"/>
          <p:cNvGrpSpPr>
            <a:grpSpLocks/>
          </p:cNvGrpSpPr>
          <p:nvPr/>
        </p:nvGrpSpPr>
        <p:grpSpPr bwMode="auto">
          <a:xfrm>
            <a:off x="0" y="0"/>
            <a:ext cx="9144000" cy="1428750"/>
            <a:chOff x="0" y="0"/>
            <a:chExt cx="5760" cy="900"/>
          </a:xfrm>
        </p:grpSpPr>
        <p:pic>
          <p:nvPicPr>
            <p:cNvPr id="21513" name="Picture 1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1514" name="Picture 1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1515" name="Picture 1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1516" name="Picture 1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1517" name="Picture 1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1518" name="Picture 1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1519" name="Picture 1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9460" name="Rectangle 4"/>
          <p:cNvSpPr>
            <a:spLocks noChangeArrowheads="1"/>
          </p:cNvSpPr>
          <p:nvPr/>
        </p:nvSpPr>
        <p:spPr bwMode="auto">
          <a:xfrm>
            <a:off x="395288" y="2089150"/>
            <a:ext cx="3816350" cy="1631950"/>
          </a:xfrm>
          <a:prstGeom prst="rect">
            <a:avLst/>
          </a:prstGeom>
          <a:noFill/>
          <a:ln w="9525">
            <a:noFill/>
            <a:miter lim="800000"/>
            <a:headEnd/>
            <a:tailEnd/>
          </a:ln>
        </p:spPr>
        <p:txBody>
          <a:bodyPr anchor="ctr">
            <a:spAutoFit/>
          </a:bodyPr>
          <a:lstStyle/>
          <a:p>
            <a:pPr>
              <a:buFontTx/>
              <a:buChar char="•"/>
            </a:pPr>
            <a:r>
              <a:rPr lang="ru-RU" b="1">
                <a:solidFill>
                  <a:srgbClr val="006600"/>
                </a:solidFill>
                <a:latin typeface="Palatino Linotype" pitchFamily="18" charset="0"/>
              </a:rPr>
              <a:t>3 - трилистници, амарилис, кокиче, ирис (перуника), лале, трилиум, минзухари, нарциси и други луковични. </a:t>
            </a:r>
          </a:p>
        </p:txBody>
      </p:sp>
      <p:sp>
        <p:nvSpPr>
          <p:cNvPr id="19464" name="Rectangle 8"/>
          <p:cNvSpPr>
            <a:spLocks noChangeArrowheads="1"/>
          </p:cNvSpPr>
          <p:nvPr/>
        </p:nvSpPr>
        <p:spPr bwMode="auto">
          <a:xfrm>
            <a:off x="-107950" y="1382713"/>
            <a:ext cx="9513888" cy="830262"/>
          </a:xfrm>
          <a:prstGeom prst="rect">
            <a:avLst/>
          </a:prstGeom>
          <a:noFill/>
          <a:ln w="9525">
            <a:noFill/>
            <a:miter lim="800000"/>
            <a:headEnd/>
            <a:tailEnd/>
          </a:ln>
        </p:spPr>
        <p:txBody>
          <a:bodyPr>
            <a:spAutoFit/>
          </a:bodyPr>
          <a:lstStyle/>
          <a:p>
            <a:pPr algn="ctr"/>
            <a:r>
              <a:rPr lang="en-US" sz="2400" b="1">
                <a:solidFill>
                  <a:srgbClr val="006600"/>
                </a:solidFill>
                <a:latin typeface="Palatino Linotype" pitchFamily="18" charset="0"/>
              </a:rPr>
              <a:t>Много цветове имат брой на листчетата</a:t>
            </a:r>
            <a:r>
              <a:rPr lang="bg-BG" sz="2400" b="1">
                <a:solidFill>
                  <a:srgbClr val="006600"/>
                </a:solidFill>
                <a:latin typeface="Palatino Linotype" pitchFamily="18" charset="0"/>
              </a:rPr>
              <a:t>,</a:t>
            </a:r>
            <a:r>
              <a:rPr lang="en-US" sz="2400" b="1">
                <a:solidFill>
                  <a:srgbClr val="006600"/>
                </a:solidFill>
                <a:latin typeface="Palatino Linotype" pitchFamily="18" charset="0"/>
              </a:rPr>
              <a:t> равен на </a:t>
            </a:r>
          </a:p>
          <a:p>
            <a:pPr algn="ctr"/>
            <a:r>
              <a:rPr lang="en-US" sz="2400" b="1">
                <a:solidFill>
                  <a:srgbClr val="006600"/>
                </a:solidFill>
                <a:latin typeface="Palatino Linotype" pitchFamily="18" charset="0"/>
              </a:rPr>
              <a:t>числата на Фибоначи:</a:t>
            </a:r>
            <a:r>
              <a:rPr lang="bg-BG" sz="2400" b="1">
                <a:solidFill>
                  <a:srgbClr val="006600"/>
                </a:solidFill>
                <a:latin typeface="Palatino Linotype" pitchFamily="18" charset="0"/>
              </a:rPr>
              <a:t> </a:t>
            </a:r>
          </a:p>
        </p:txBody>
      </p:sp>
      <p:sp>
        <p:nvSpPr>
          <p:cNvPr id="19465" name="Rectangle 9"/>
          <p:cNvSpPr>
            <a:spLocks noChangeArrowheads="1"/>
          </p:cNvSpPr>
          <p:nvPr/>
        </p:nvSpPr>
        <p:spPr bwMode="auto">
          <a:xfrm>
            <a:off x="468313" y="4005263"/>
            <a:ext cx="4319587" cy="2554287"/>
          </a:xfrm>
          <a:prstGeom prst="rect">
            <a:avLst/>
          </a:prstGeom>
          <a:noFill/>
          <a:ln w="9525">
            <a:noFill/>
            <a:miter lim="800000"/>
            <a:headEnd/>
            <a:tailEnd/>
          </a:ln>
        </p:spPr>
        <p:txBody>
          <a:bodyPr>
            <a:spAutoFit/>
          </a:bodyPr>
          <a:lstStyle/>
          <a:p>
            <a:pPr>
              <a:buFontTx/>
              <a:buChar char="•"/>
            </a:pPr>
            <a:r>
              <a:rPr lang="ru-RU" b="1">
                <a:solidFill>
                  <a:srgbClr val="006600"/>
                </a:solidFill>
                <a:latin typeface="Palatino Linotype" pitchFamily="18" charset="0"/>
              </a:rPr>
              <a:t>5 - лютиче, шипка, слез, латинка, петунии, незабравки, теменуги и виолетки, диви карамфили, хибискус, азалия (рододендрон), люляк, камбанки, а също цветовете на домата, картофа и тиквата. Това е най-многобройния вид</a:t>
            </a:r>
            <a:r>
              <a:rPr lang="ru-RU" b="1">
                <a:solidFill>
                  <a:srgbClr val="006600"/>
                </a:solidFill>
              </a:rPr>
              <a:t>.</a:t>
            </a:r>
            <a:endParaRPr lang="bg-BG" b="1">
              <a:solidFill>
                <a:srgbClr val="006600"/>
              </a:solidFill>
            </a:endParaRPr>
          </a:p>
        </p:txBody>
      </p:sp>
      <p:sp>
        <p:nvSpPr>
          <p:cNvPr id="19475" name="Rectangle 19"/>
          <p:cNvSpPr>
            <a:spLocks noGrp="1" noChangeArrowheads="1"/>
          </p:cNvSpPr>
          <p:nvPr>
            <p:ph type="title"/>
          </p:nvPr>
        </p:nvSpPr>
        <p:spPr>
          <a:xfrm>
            <a:off x="574675" y="-26988"/>
            <a:ext cx="8101013" cy="1143001"/>
          </a:xfrm>
        </p:spPr>
        <p:txBody>
          <a:bodyPr wrap="none"/>
          <a:lstStyle/>
          <a:p>
            <a:pPr eaLnBrk="1" hangingPunct="1"/>
            <a:r>
              <a:rPr lang="ru-RU" smtClean="0">
                <a:solidFill>
                  <a:srgbClr val="800000"/>
                </a:solidFill>
                <a:latin typeface="Monotype Corsiva" pitchFamily="66" charset="0"/>
              </a:rPr>
              <a:t>Числата на Фибоначи при растенията</a:t>
            </a:r>
            <a:r>
              <a:rPr lang="bg-BG" smtClean="0"/>
              <a:t> </a:t>
            </a:r>
          </a:p>
        </p:txBody>
      </p:sp>
      <p:pic>
        <p:nvPicPr>
          <p:cNvPr id="19476" name="Picture 20" descr="Picture5"/>
          <p:cNvPicPr>
            <a:picLocks noChangeAspect="1" noChangeArrowheads="1"/>
          </p:cNvPicPr>
          <p:nvPr/>
        </p:nvPicPr>
        <p:blipFill>
          <a:blip r:embed="rId3"/>
          <a:srcRect/>
          <a:stretch>
            <a:fillRect/>
          </a:stretch>
        </p:blipFill>
        <p:spPr bwMode="auto">
          <a:xfrm>
            <a:off x="4284663" y="2174875"/>
            <a:ext cx="2190750" cy="2190750"/>
          </a:xfrm>
          <a:prstGeom prst="rect">
            <a:avLst/>
          </a:prstGeom>
          <a:noFill/>
          <a:ln w="9525">
            <a:noFill/>
            <a:miter lim="800000"/>
            <a:headEnd/>
            <a:tailEnd/>
          </a:ln>
        </p:spPr>
      </p:pic>
      <p:pic>
        <p:nvPicPr>
          <p:cNvPr id="19477" name="Picture 21" descr="Picture3"/>
          <p:cNvPicPr>
            <a:picLocks noChangeAspect="1" noChangeArrowheads="1"/>
          </p:cNvPicPr>
          <p:nvPr/>
        </p:nvPicPr>
        <p:blipFill>
          <a:blip r:embed="rId4"/>
          <a:srcRect/>
          <a:stretch>
            <a:fillRect/>
          </a:stretch>
        </p:blipFill>
        <p:spPr bwMode="auto">
          <a:xfrm>
            <a:off x="6588125" y="4478338"/>
            <a:ext cx="2190750" cy="2190750"/>
          </a:xfrm>
          <a:prstGeom prst="rect">
            <a:avLst/>
          </a:prstGeom>
          <a:noFill/>
          <a:ln w="9525">
            <a:noFill/>
            <a:miter lim="800000"/>
            <a:headEnd/>
            <a:tailEnd/>
          </a:ln>
        </p:spPr>
      </p:pic>
      <p:pic>
        <p:nvPicPr>
          <p:cNvPr id="19478" name="Picture 22" descr="Picture4"/>
          <p:cNvPicPr>
            <a:picLocks noChangeAspect="1" noChangeArrowheads="1"/>
          </p:cNvPicPr>
          <p:nvPr/>
        </p:nvPicPr>
        <p:blipFill>
          <a:blip r:embed="rId5"/>
          <a:srcRect/>
          <a:stretch>
            <a:fillRect/>
          </a:stretch>
        </p:blipFill>
        <p:spPr bwMode="auto">
          <a:xfrm>
            <a:off x="6588125" y="2174875"/>
            <a:ext cx="2190750" cy="2190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75"/>
                                        </p:tgtEl>
                                        <p:attrNameLst>
                                          <p:attrName>style.visibility</p:attrName>
                                        </p:attrNameLst>
                                      </p:cBhvr>
                                      <p:to>
                                        <p:strVal val="visible"/>
                                      </p:to>
                                    </p:set>
                                    <p:animEffect transition="in" filter="fade">
                                      <p:cBhvr>
                                        <p:cTn id="7" dur="2000"/>
                                        <p:tgtEl>
                                          <p:spTgt spid="1947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9464"/>
                                        </p:tgtEl>
                                        <p:attrNameLst>
                                          <p:attrName>style.visibility</p:attrName>
                                        </p:attrNameLst>
                                      </p:cBhvr>
                                      <p:to>
                                        <p:strVal val="visible"/>
                                      </p:to>
                                    </p:set>
                                    <p:animEffect transition="in" filter="fade">
                                      <p:cBhvr>
                                        <p:cTn id="12" dur="1000"/>
                                        <p:tgtEl>
                                          <p:spTgt spid="19464"/>
                                        </p:tgtEl>
                                      </p:cBhvr>
                                    </p:animEffect>
                                    <p:anim calcmode="lin" valueType="num">
                                      <p:cBhvr>
                                        <p:cTn id="13" dur="1000" fill="hold"/>
                                        <p:tgtEl>
                                          <p:spTgt spid="19464"/>
                                        </p:tgtEl>
                                        <p:attrNameLst>
                                          <p:attrName>ppt_x</p:attrName>
                                        </p:attrNameLst>
                                      </p:cBhvr>
                                      <p:tavLst>
                                        <p:tav tm="0">
                                          <p:val>
                                            <p:strVal val="#ppt_x"/>
                                          </p:val>
                                        </p:tav>
                                        <p:tav tm="100000">
                                          <p:val>
                                            <p:strVal val="#ppt_x"/>
                                          </p:val>
                                        </p:tav>
                                      </p:tavLst>
                                    </p:anim>
                                    <p:anim calcmode="lin" valueType="num">
                                      <p:cBhvr>
                                        <p:cTn id="14" dur="1000" fill="hold"/>
                                        <p:tgtEl>
                                          <p:spTgt spid="194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9460"/>
                                        </p:tgtEl>
                                        <p:attrNameLst>
                                          <p:attrName>style.visibility</p:attrName>
                                        </p:attrNameLst>
                                      </p:cBhvr>
                                      <p:to>
                                        <p:strVal val="visible"/>
                                      </p:to>
                                    </p:set>
                                    <p:animEffect transition="in" filter="fade">
                                      <p:cBhvr>
                                        <p:cTn id="19" dur="1000"/>
                                        <p:tgtEl>
                                          <p:spTgt spid="19460"/>
                                        </p:tgtEl>
                                      </p:cBhvr>
                                    </p:animEffect>
                                    <p:anim calcmode="lin" valueType="num">
                                      <p:cBhvr>
                                        <p:cTn id="20" dur="1000" fill="hold"/>
                                        <p:tgtEl>
                                          <p:spTgt spid="19460"/>
                                        </p:tgtEl>
                                        <p:attrNameLst>
                                          <p:attrName>ppt_x</p:attrName>
                                        </p:attrNameLst>
                                      </p:cBhvr>
                                      <p:tavLst>
                                        <p:tav tm="0">
                                          <p:val>
                                            <p:strVal val="#ppt_x"/>
                                          </p:val>
                                        </p:tav>
                                        <p:tav tm="100000">
                                          <p:val>
                                            <p:strVal val="#ppt_x"/>
                                          </p:val>
                                        </p:tav>
                                      </p:tavLst>
                                    </p:anim>
                                    <p:anim calcmode="lin" valueType="num">
                                      <p:cBhvr>
                                        <p:cTn id="21" dur="1000" fill="hold"/>
                                        <p:tgtEl>
                                          <p:spTgt spid="1946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9465"/>
                                        </p:tgtEl>
                                        <p:attrNameLst>
                                          <p:attrName>style.visibility</p:attrName>
                                        </p:attrNameLst>
                                      </p:cBhvr>
                                      <p:to>
                                        <p:strVal val="visible"/>
                                      </p:to>
                                    </p:set>
                                    <p:animEffect transition="in" filter="fade">
                                      <p:cBhvr>
                                        <p:cTn id="26" dur="1000"/>
                                        <p:tgtEl>
                                          <p:spTgt spid="19465"/>
                                        </p:tgtEl>
                                      </p:cBhvr>
                                    </p:animEffect>
                                    <p:anim calcmode="lin" valueType="num">
                                      <p:cBhvr>
                                        <p:cTn id="27" dur="1000" fill="hold"/>
                                        <p:tgtEl>
                                          <p:spTgt spid="19465"/>
                                        </p:tgtEl>
                                        <p:attrNameLst>
                                          <p:attrName>ppt_x</p:attrName>
                                        </p:attrNameLst>
                                      </p:cBhvr>
                                      <p:tavLst>
                                        <p:tav tm="0">
                                          <p:val>
                                            <p:strVal val="#ppt_x"/>
                                          </p:val>
                                        </p:tav>
                                        <p:tav tm="100000">
                                          <p:val>
                                            <p:strVal val="#ppt_x"/>
                                          </p:val>
                                        </p:tav>
                                      </p:tavLst>
                                    </p:anim>
                                    <p:anim calcmode="lin" valueType="num">
                                      <p:cBhvr>
                                        <p:cTn id="28" dur="1000" fill="hold"/>
                                        <p:tgtEl>
                                          <p:spTgt spid="19465"/>
                                        </p:tgtEl>
                                        <p:attrNameLst>
                                          <p:attrName>ppt_y</p:attrName>
                                        </p:attrNameLst>
                                      </p:cBhvr>
                                      <p:tavLst>
                                        <p:tav tm="0">
                                          <p:val>
                                            <p:strVal val="#ppt_y-.1"/>
                                          </p:val>
                                        </p:tav>
                                        <p:tav tm="100000">
                                          <p:val>
                                            <p:strVal val="#ppt_y"/>
                                          </p:val>
                                        </p:tav>
                                      </p:tavLst>
                                    </p:anim>
                                  </p:childTnLst>
                                </p:cTn>
                              </p:par>
                              <p:par>
                                <p:cTn id="29" presetID="20" presetClass="entr" presetSubtype="0" fill="hold" nodeType="withEffect">
                                  <p:stCondLst>
                                    <p:cond delay="0"/>
                                  </p:stCondLst>
                                  <p:childTnLst>
                                    <p:set>
                                      <p:cBhvr>
                                        <p:cTn id="30" dur="1" fill="hold">
                                          <p:stCondLst>
                                            <p:cond delay="0"/>
                                          </p:stCondLst>
                                        </p:cTn>
                                        <p:tgtEl>
                                          <p:spTgt spid="19476"/>
                                        </p:tgtEl>
                                        <p:attrNameLst>
                                          <p:attrName>style.visibility</p:attrName>
                                        </p:attrNameLst>
                                      </p:cBhvr>
                                      <p:to>
                                        <p:strVal val="visible"/>
                                      </p:to>
                                    </p:set>
                                    <p:animEffect transition="in" filter="wedge">
                                      <p:cBhvr>
                                        <p:cTn id="31" dur="2000"/>
                                        <p:tgtEl>
                                          <p:spTgt spid="19476"/>
                                        </p:tgtEl>
                                      </p:cBhvr>
                                    </p:animEffect>
                                  </p:childTnLst>
                                </p:cTn>
                              </p:par>
                              <p:par>
                                <p:cTn id="32" presetID="20" presetClass="entr" presetSubtype="0" fill="hold" nodeType="withEffect">
                                  <p:stCondLst>
                                    <p:cond delay="0"/>
                                  </p:stCondLst>
                                  <p:childTnLst>
                                    <p:set>
                                      <p:cBhvr>
                                        <p:cTn id="33" dur="1" fill="hold">
                                          <p:stCondLst>
                                            <p:cond delay="0"/>
                                          </p:stCondLst>
                                        </p:cTn>
                                        <p:tgtEl>
                                          <p:spTgt spid="19478"/>
                                        </p:tgtEl>
                                        <p:attrNameLst>
                                          <p:attrName>style.visibility</p:attrName>
                                        </p:attrNameLst>
                                      </p:cBhvr>
                                      <p:to>
                                        <p:strVal val="visible"/>
                                      </p:to>
                                    </p:set>
                                    <p:animEffect transition="in" filter="wedge">
                                      <p:cBhvr>
                                        <p:cTn id="34" dur="2000"/>
                                        <p:tgtEl>
                                          <p:spTgt spid="19478"/>
                                        </p:tgtEl>
                                      </p:cBhvr>
                                    </p:animEffect>
                                  </p:childTnLst>
                                </p:cTn>
                              </p:par>
                              <p:par>
                                <p:cTn id="35" presetID="20" presetClass="entr" presetSubtype="0" fill="hold" nodeType="withEffect">
                                  <p:stCondLst>
                                    <p:cond delay="0"/>
                                  </p:stCondLst>
                                  <p:childTnLst>
                                    <p:set>
                                      <p:cBhvr>
                                        <p:cTn id="36" dur="1" fill="hold">
                                          <p:stCondLst>
                                            <p:cond delay="0"/>
                                          </p:stCondLst>
                                        </p:cTn>
                                        <p:tgtEl>
                                          <p:spTgt spid="19477"/>
                                        </p:tgtEl>
                                        <p:attrNameLst>
                                          <p:attrName>style.visibility</p:attrName>
                                        </p:attrNameLst>
                                      </p:cBhvr>
                                      <p:to>
                                        <p:strVal val="visible"/>
                                      </p:to>
                                    </p:set>
                                    <p:animEffect transition="in" filter="wedge">
                                      <p:cBhvr>
                                        <p:cTn id="37" dur="2000"/>
                                        <p:tgtEl>
                                          <p:spTgt spid="19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4" grpId="0"/>
      <p:bldP spid="19465" grpId="0"/>
      <p:bldP spid="194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29" name="Group 8"/>
          <p:cNvGrpSpPr>
            <a:grpSpLocks/>
          </p:cNvGrpSpPr>
          <p:nvPr/>
        </p:nvGrpSpPr>
        <p:grpSpPr bwMode="auto">
          <a:xfrm>
            <a:off x="0" y="0"/>
            <a:ext cx="9144000" cy="1428750"/>
            <a:chOff x="0" y="0"/>
            <a:chExt cx="5760" cy="900"/>
          </a:xfrm>
        </p:grpSpPr>
        <p:pic>
          <p:nvPicPr>
            <p:cNvPr id="22536"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2537"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2538"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2539"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2540"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2541"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2542"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3554" name="Rectangle 2"/>
          <p:cNvSpPr>
            <a:spLocks noGrp="1" noChangeArrowheads="1"/>
          </p:cNvSpPr>
          <p:nvPr>
            <p:ph type="title"/>
          </p:nvPr>
        </p:nvSpPr>
        <p:spPr>
          <a:xfrm>
            <a:off x="468313" y="0"/>
            <a:ext cx="8229600" cy="1143000"/>
          </a:xfrm>
        </p:spPr>
        <p:txBody>
          <a:bodyPr/>
          <a:lstStyle/>
          <a:p>
            <a:pPr eaLnBrk="1" hangingPunct="1"/>
            <a:r>
              <a:rPr lang="en-US" sz="4800" smtClean="0">
                <a:solidFill>
                  <a:srgbClr val="800000"/>
                </a:solidFill>
                <a:latin typeface="Monotype Corsiva" pitchFamily="66" charset="0"/>
              </a:rPr>
              <a:t>Цветове по Фибоначи</a:t>
            </a:r>
            <a:endParaRPr lang="bg-BG" sz="4800" smtClean="0">
              <a:solidFill>
                <a:srgbClr val="800000"/>
              </a:solidFill>
              <a:latin typeface="Monotype Corsiva" pitchFamily="66" charset="0"/>
            </a:endParaRPr>
          </a:p>
        </p:txBody>
      </p:sp>
      <p:sp>
        <p:nvSpPr>
          <p:cNvPr id="23555" name="Rectangle 3"/>
          <p:cNvSpPr>
            <a:spLocks noGrp="1" noChangeArrowheads="1"/>
          </p:cNvSpPr>
          <p:nvPr>
            <p:ph type="body" idx="1"/>
          </p:nvPr>
        </p:nvSpPr>
        <p:spPr>
          <a:xfrm>
            <a:off x="323850" y="1743075"/>
            <a:ext cx="3600450" cy="4133850"/>
          </a:xfrm>
        </p:spPr>
        <p:txBody>
          <a:bodyPr/>
          <a:lstStyle/>
          <a:p>
            <a:pPr eaLnBrk="1" hangingPunct="1">
              <a:lnSpc>
                <a:spcPct val="80000"/>
              </a:lnSpc>
            </a:pPr>
            <a:r>
              <a:rPr lang="ru-RU" sz="2000" b="1" smtClean="0">
                <a:solidFill>
                  <a:srgbClr val="006600"/>
                </a:solidFill>
                <a:latin typeface="Palatino Linotype" pitchFamily="18" charset="0"/>
              </a:rPr>
              <a:t>8 - делфиниум (ралица), анемония (съсънка), далия и цвете, наречено космос (</a:t>
            </a:r>
            <a:r>
              <a:rPr lang="en-US" sz="2000" b="1" smtClean="0">
                <a:solidFill>
                  <a:srgbClr val="006600"/>
                </a:solidFill>
                <a:latin typeface="Palatino Linotype" pitchFamily="18" charset="0"/>
              </a:rPr>
              <a:t>Cosmos</a:t>
            </a:r>
            <a:r>
              <a:rPr lang="ru-RU" sz="2000" b="1" smtClean="0">
                <a:solidFill>
                  <a:srgbClr val="006600"/>
                </a:solidFill>
                <a:latin typeface="Palatino Linotype" pitchFamily="18" charset="0"/>
              </a:rPr>
              <a:t> </a:t>
            </a:r>
            <a:r>
              <a:rPr lang="en-US" sz="2000" b="1" smtClean="0">
                <a:solidFill>
                  <a:srgbClr val="006600"/>
                </a:solidFill>
                <a:latin typeface="Palatino Linotype" pitchFamily="18" charset="0"/>
              </a:rPr>
              <a:t>bipinnatus</a:t>
            </a:r>
            <a:r>
              <a:rPr lang="ru-RU" sz="2000" b="1" smtClean="0">
                <a:solidFill>
                  <a:srgbClr val="006600"/>
                </a:solidFill>
                <a:latin typeface="Palatino Linotype" pitchFamily="18" charset="0"/>
              </a:rPr>
              <a:t>).</a:t>
            </a:r>
            <a:endParaRPr lang="en-US" sz="2000" b="1" smtClean="0">
              <a:solidFill>
                <a:srgbClr val="006600"/>
              </a:solidFill>
              <a:latin typeface="Palatino Linotype" pitchFamily="18" charset="0"/>
            </a:endParaRPr>
          </a:p>
          <a:p>
            <a:pPr eaLnBrk="1" hangingPunct="1">
              <a:lnSpc>
                <a:spcPct val="80000"/>
              </a:lnSpc>
            </a:pPr>
            <a:r>
              <a:rPr lang="en-US" sz="2000" b="1" smtClean="0">
                <a:solidFill>
                  <a:srgbClr val="006600"/>
                </a:solidFill>
                <a:latin typeface="Palatino Linotype" pitchFamily="18" charset="0"/>
              </a:rPr>
              <a:t>13 - Senecio jacobaea, рудбекия.</a:t>
            </a:r>
          </a:p>
          <a:p>
            <a:pPr eaLnBrk="1" hangingPunct="1">
              <a:lnSpc>
                <a:spcPct val="80000"/>
              </a:lnSpc>
            </a:pPr>
            <a:r>
              <a:rPr lang="ru-RU" sz="2000" b="1" smtClean="0">
                <a:solidFill>
                  <a:srgbClr val="006600"/>
                </a:solidFill>
                <a:latin typeface="Palatino Linotype" pitchFamily="18" charset="0"/>
              </a:rPr>
              <a:t>21 - цикории, лайка, някои видове маргарити.</a:t>
            </a:r>
            <a:endParaRPr lang="en-US" sz="2000" b="1" smtClean="0">
              <a:solidFill>
                <a:srgbClr val="006600"/>
              </a:solidFill>
              <a:latin typeface="Palatino Linotype" pitchFamily="18" charset="0"/>
            </a:endParaRPr>
          </a:p>
          <a:p>
            <a:pPr eaLnBrk="1" hangingPunct="1">
              <a:lnSpc>
                <a:spcPct val="80000"/>
              </a:lnSpc>
            </a:pPr>
            <a:r>
              <a:rPr lang="ru-RU" sz="2000" b="1" smtClean="0">
                <a:solidFill>
                  <a:srgbClr val="006600"/>
                </a:solidFill>
                <a:latin typeface="Palatino Linotype" pitchFamily="18" charset="0"/>
              </a:rPr>
              <a:t>34 - невен (календула), маргарити, астри, гербери и слънчогледи имат и по 55 и 89 венчелистчета.</a:t>
            </a:r>
            <a:endParaRPr lang="bg-BG" sz="2000" b="1" smtClean="0">
              <a:solidFill>
                <a:srgbClr val="006600"/>
              </a:solidFill>
              <a:latin typeface="Palatino Linotype" pitchFamily="18" charset="0"/>
            </a:endParaRPr>
          </a:p>
        </p:txBody>
      </p:sp>
      <p:pic>
        <p:nvPicPr>
          <p:cNvPr id="23556" name="Picture 4" descr="168660197964"/>
          <p:cNvPicPr>
            <a:picLocks noChangeAspect="1" noChangeArrowheads="1"/>
          </p:cNvPicPr>
          <p:nvPr/>
        </p:nvPicPr>
        <p:blipFill>
          <a:blip r:embed="rId3"/>
          <a:srcRect/>
          <a:stretch>
            <a:fillRect/>
          </a:stretch>
        </p:blipFill>
        <p:spPr bwMode="auto">
          <a:xfrm>
            <a:off x="3924300" y="4078288"/>
            <a:ext cx="2524125" cy="2590800"/>
          </a:xfrm>
          <a:prstGeom prst="rect">
            <a:avLst/>
          </a:prstGeom>
          <a:noFill/>
          <a:ln w="9525">
            <a:noFill/>
            <a:miter lim="800000"/>
            <a:headEnd/>
            <a:tailEnd/>
          </a:ln>
        </p:spPr>
      </p:pic>
      <p:pic>
        <p:nvPicPr>
          <p:cNvPr id="23557" name="Picture 5" descr="7614"/>
          <p:cNvPicPr>
            <a:picLocks noChangeAspect="1" noChangeArrowheads="1"/>
          </p:cNvPicPr>
          <p:nvPr/>
        </p:nvPicPr>
        <p:blipFill>
          <a:blip r:embed="rId4"/>
          <a:srcRect/>
          <a:stretch>
            <a:fillRect/>
          </a:stretch>
        </p:blipFill>
        <p:spPr bwMode="auto">
          <a:xfrm>
            <a:off x="6673850" y="1700213"/>
            <a:ext cx="2219325" cy="2219325"/>
          </a:xfrm>
          <a:prstGeom prst="rect">
            <a:avLst/>
          </a:prstGeom>
          <a:noFill/>
          <a:ln w="9525">
            <a:noFill/>
            <a:miter lim="800000"/>
            <a:headEnd/>
            <a:tailEnd/>
          </a:ln>
        </p:spPr>
      </p:pic>
      <p:pic>
        <p:nvPicPr>
          <p:cNvPr id="23559" name="Picture 7" descr="55351342"/>
          <p:cNvPicPr>
            <a:picLocks noChangeAspect="1" noChangeArrowheads="1"/>
          </p:cNvPicPr>
          <p:nvPr/>
        </p:nvPicPr>
        <p:blipFill>
          <a:blip r:embed="rId5"/>
          <a:srcRect/>
          <a:stretch>
            <a:fillRect/>
          </a:stretch>
        </p:blipFill>
        <p:spPr bwMode="auto">
          <a:xfrm>
            <a:off x="3922713" y="1700213"/>
            <a:ext cx="2520950" cy="2211387"/>
          </a:xfrm>
          <a:prstGeom prst="rect">
            <a:avLst/>
          </a:prstGeom>
          <a:noFill/>
          <a:ln w="9525">
            <a:noFill/>
            <a:miter lim="800000"/>
            <a:headEnd/>
            <a:tailEnd/>
          </a:ln>
        </p:spPr>
      </p:pic>
      <p:pic>
        <p:nvPicPr>
          <p:cNvPr id="23569" name="Picture 17" descr="Sunflower field pic revised"/>
          <p:cNvPicPr>
            <a:picLocks noChangeAspect="1" noChangeArrowheads="1"/>
          </p:cNvPicPr>
          <p:nvPr/>
        </p:nvPicPr>
        <p:blipFill>
          <a:blip r:embed="rId6"/>
          <a:srcRect l="17920"/>
          <a:stretch>
            <a:fillRect/>
          </a:stretch>
        </p:blipFill>
        <p:spPr bwMode="auto">
          <a:xfrm>
            <a:off x="6659563" y="4076700"/>
            <a:ext cx="2305050" cy="25479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fade">
                                      <p:cBhvr>
                                        <p:cTn id="12" dur="1000"/>
                                        <p:tgtEl>
                                          <p:spTgt spid="23555">
                                            <p:txEl>
                                              <p:pRg st="0" end="0"/>
                                            </p:txEl>
                                          </p:spTgt>
                                        </p:tgtEl>
                                      </p:cBhvr>
                                    </p:animEffect>
                                    <p:anim calcmode="lin" valueType="num">
                                      <p:cBhvr>
                                        <p:cTn id="13"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3555">
                                            <p:txEl>
                                              <p:pRg st="1" end="1"/>
                                            </p:txEl>
                                          </p:spTgt>
                                        </p:tgtEl>
                                        <p:attrNameLst>
                                          <p:attrName>style.visibility</p:attrName>
                                        </p:attrNameLst>
                                      </p:cBhvr>
                                      <p:to>
                                        <p:strVal val="visible"/>
                                      </p:to>
                                    </p:set>
                                    <p:animEffect transition="in" filter="fade">
                                      <p:cBhvr>
                                        <p:cTn id="19" dur="1000"/>
                                        <p:tgtEl>
                                          <p:spTgt spid="23555">
                                            <p:txEl>
                                              <p:pRg st="1" end="1"/>
                                            </p:txEl>
                                          </p:spTgt>
                                        </p:tgtEl>
                                      </p:cBhvr>
                                    </p:animEffect>
                                    <p:anim calcmode="lin" valueType="num">
                                      <p:cBhvr>
                                        <p:cTn id="20" dur="1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3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23555">
                                            <p:txEl>
                                              <p:pRg st="2" end="2"/>
                                            </p:txEl>
                                          </p:spTgt>
                                        </p:tgtEl>
                                        <p:attrNameLst>
                                          <p:attrName>style.visibility</p:attrName>
                                        </p:attrNameLst>
                                      </p:cBhvr>
                                      <p:to>
                                        <p:strVal val="visible"/>
                                      </p:to>
                                    </p:set>
                                    <p:animEffect transition="in" filter="fade">
                                      <p:cBhvr>
                                        <p:cTn id="26" dur="1000"/>
                                        <p:tgtEl>
                                          <p:spTgt spid="23555">
                                            <p:txEl>
                                              <p:pRg st="2" end="2"/>
                                            </p:txEl>
                                          </p:spTgt>
                                        </p:tgtEl>
                                      </p:cBhvr>
                                    </p:animEffect>
                                    <p:anim calcmode="lin" valueType="num">
                                      <p:cBhvr>
                                        <p:cTn id="27" dur="1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35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23555">
                                            <p:txEl>
                                              <p:pRg st="3" end="3"/>
                                            </p:txEl>
                                          </p:spTgt>
                                        </p:tgtEl>
                                        <p:attrNameLst>
                                          <p:attrName>style.visibility</p:attrName>
                                        </p:attrNameLst>
                                      </p:cBhvr>
                                      <p:to>
                                        <p:strVal val="visible"/>
                                      </p:to>
                                    </p:set>
                                    <p:animEffect transition="in" filter="fade">
                                      <p:cBhvr>
                                        <p:cTn id="33" dur="1000"/>
                                        <p:tgtEl>
                                          <p:spTgt spid="23555">
                                            <p:txEl>
                                              <p:pRg st="3" end="3"/>
                                            </p:txEl>
                                          </p:spTgt>
                                        </p:tgtEl>
                                      </p:cBhvr>
                                    </p:animEffect>
                                    <p:anim calcmode="lin" valueType="num">
                                      <p:cBhvr>
                                        <p:cTn id="34" dur="10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3555">
                                            <p:txEl>
                                              <p:pRg st="3" end="3"/>
                                            </p:txEl>
                                          </p:spTgt>
                                        </p:tgtEl>
                                        <p:attrNameLst>
                                          <p:attrName>ppt_y</p:attrName>
                                        </p:attrNameLst>
                                      </p:cBhvr>
                                      <p:tavLst>
                                        <p:tav tm="0">
                                          <p:val>
                                            <p:strVal val="#ppt_y-.1"/>
                                          </p:val>
                                        </p:tav>
                                        <p:tav tm="100000">
                                          <p:val>
                                            <p:strVal val="#ppt_y"/>
                                          </p:val>
                                        </p:tav>
                                      </p:tavLst>
                                    </p:anim>
                                  </p:childTnLst>
                                </p:cTn>
                              </p:par>
                              <p:par>
                                <p:cTn id="36" presetID="20" presetClass="entr" presetSubtype="0" fill="hold" nodeType="withEffect">
                                  <p:stCondLst>
                                    <p:cond delay="0"/>
                                  </p:stCondLst>
                                  <p:childTnLst>
                                    <p:set>
                                      <p:cBhvr>
                                        <p:cTn id="37" dur="1" fill="hold">
                                          <p:stCondLst>
                                            <p:cond delay="0"/>
                                          </p:stCondLst>
                                        </p:cTn>
                                        <p:tgtEl>
                                          <p:spTgt spid="23559"/>
                                        </p:tgtEl>
                                        <p:attrNameLst>
                                          <p:attrName>style.visibility</p:attrName>
                                        </p:attrNameLst>
                                      </p:cBhvr>
                                      <p:to>
                                        <p:strVal val="visible"/>
                                      </p:to>
                                    </p:set>
                                    <p:animEffect transition="in" filter="wedge">
                                      <p:cBhvr>
                                        <p:cTn id="38" dur="2000"/>
                                        <p:tgtEl>
                                          <p:spTgt spid="23559"/>
                                        </p:tgtEl>
                                      </p:cBhvr>
                                    </p:animEffect>
                                  </p:childTnLst>
                                </p:cTn>
                              </p:par>
                              <p:par>
                                <p:cTn id="39" presetID="20" presetClass="entr" presetSubtype="0" fill="hold" nodeType="withEffect">
                                  <p:stCondLst>
                                    <p:cond delay="0"/>
                                  </p:stCondLst>
                                  <p:childTnLst>
                                    <p:set>
                                      <p:cBhvr>
                                        <p:cTn id="40" dur="1" fill="hold">
                                          <p:stCondLst>
                                            <p:cond delay="0"/>
                                          </p:stCondLst>
                                        </p:cTn>
                                        <p:tgtEl>
                                          <p:spTgt spid="23557"/>
                                        </p:tgtEl>
                                        <p:attrNameLst>
                                          <p:attrName>style.visibility</p:attrName>
                                        </p:attrNameLst>
                                      </p:cBhvr>
                                      <p:to>
                                        <p:strVal val="visible"/>
                                      </p:to>
                                    </p:set>
                                    <p:animEffect transition="in" filter="wedge">
                                      <p:cBhvr>
                                        <p:cTn id="41" dur="2000"/>
                                        <p:tgtEl>
                                          <p:spTgt spid="23557"/>
                                        </p:tgtEl>
                                      </p:cBhvr>
                                    </p:animEffect>
                                  </p:childTnLst>
                                </p:cTn>
                              </p:par>
                              <p:par>
                                <p:cTn id="42" presetID="20" presetClass="entr" presetSubtype="0" fill="hold" nodeType="withEffect">
                                  <p:stCondLst>
                                    <p:cond delay="0"/>
                                  </p:stCondLst>
                                  <p:childTnLst>
                                    <p:set>
                                      <p:cBhvr>
                                        <p:cTn id="43" dur="1" fill="hold">
                                          <p:stCondLst>
                                            <p:cond delay="0"/>
                                          </p:stCondLst>
                                        </p:cTn>
                                        <p:tgtEl>
                                          <p:spTgt spid="23569"/>
                                        </p:tgtEl>
                                        <p:attrNameLst>
                                          <p:attrName>style.visibility</p:attrName>
                                        </p:attrNameLst>
                                      </p:cBhvr>
                                      <p:to>
                                        <p:strVal val="visible"/>
                                      </p:to>
                                    </p:set>
                                    <p:animEffect transition="in" filter="wedge">
                                      <p:cBhvr>
                                        <p:cTn id="44" dur="2000"/>
                                        <p:tgtEl>
                                          <p:spTgt spid="23569"/>
                                        </p:tgtEl>
                                      </p:cBhvr>
                                    </p:animEffect>
                                  </p:childTnLst>
                                </p:cTn>
                              </p:par>
                              <p:par>
                                <p:cTn id="45" presetID="20" presetClass="entr" presetSubtype="0" fill="hold" nodeType="withEffect">
                                  <p:stCondLst>
                                    <p:cond delay="0"/>
                                  </p:stCondLst>
                                  <p:childTnLst>
                                    <p:set>
                                      <p:cBhvr>
                                        <p:cTn id="46" dur="1" fill="hold">
                                          <p:stCondLst>
                                            <p:cond delay="0"/>
                                          </p:stCondLst>
                                        </p:cTn>
                                        <p:tgtEl>
                                          <p:spTgt spid="23556"/>
                                        </p:tgtEl>
                                        <p:attrNameLst>
                                          <p:attrName>style.visibility</p:attrName>
                                        </p:attrNameLst>
                                      </p:cBhvr>
                                      <p:to>
                                        <p:strVal val="visible"/>
                                      </p:to>
                                    </p:set>
                                    <p:animEffect transition="in" filter="wedge">
                                      <p:cBhvr>
                                        <p:cTn id="47" dur="2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endParaRPr lang="en-US" smtClean="0"/>
          </a:p>
        </p:txBody>
      </p:sp>
      <p:sp>
        <p:nvSpPr>
          <p:cNvPr id="10243" name="Rectangle 3"/>
          <p:cNvSpPr>
            <a:spLocks noGrp="1" noChangeArrowheads="1"/>
          </p:cNvSpPr>
          <p:nvPr>
            <p:ph type="body" idx="1"/>
          </p:nvPr>
        </p:nvSpPr>
        <p:spPr>
          <a:xfrm>
            <a:off x="323850" y="1600200"/>
            <a:ext cx="8496300" cy="1397000"/>
          </a:xfrm>
        </p:spPr>
        <p:txBody>
          <a:bodyPr/>
          <a:lstStyle/>
          <a:p>
            <a:pPr eaLnBrk="1" hangingPunct="1">
              <a:buFontTx/>
              <a:buNone/>
              <a:defRPr/>
            </a:pPr>
            <a:r>
              <a:rPr lang="bg-BG" sz="2000" b="1" kern="1200" dirty="0" smtClean="0">
                <a:solidFill>
                  <a:srgbClr val="006600"/>
                </a:solidFill>
                <a:latin typeface="Palatino Linotype" pitchFamily="18" charset="0"/>
              </a:rPr>
              <a:t>		Разбира се има растения, които имат по 4 листенца, което не е число на Фибоначи, например мака, но тези растения са двусемеделми и ако се вгледате, ще разбете, че това са всъщност 2 двойки листенца, а 2 вече е число на Фибоначи.</a:t>
            </a:r>
          </a:p>
        </p:txBody>
      </p:sp>
      <p:grpSp>
        <p:nvGrpSpPr>
          <p:cNvPr id="23555" name="Group 4"/>
          <p:cNvGrpSpPr>
            <a:grpSpLocks/>
          </p:cNvGrpSpPr>
          <p:nvPr/>
        </p:nvGrpSpPr>
        <p:grpSpPr bwMode="auto">
          <a:xfrm>
            <a:off x="0" y="0"/>
            <a:ext cx="9144000" cy="1428750"/>
            <a:chOff x="0" y="0"/>
            <a:chExt cx="5760" cy="900"/>
          </a:xfrm>
        </p:grpSpPr>
        <p:pic>
          <p:nvPicPr>
            <p:cNvPr id="23558" name="Picture 5"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3559" name="Picture 6"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3560" name="Picture 7"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3561" name="Picture 8"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3562" name="Picture 9"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3563" name="Picture 10"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3564" name="Picture 11"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pic>
        <p:nvPicPr>
          <p:cNvPr id="10245" name="Picture 13" descr="polny-mak"/>
          <p:cNvPicPr>
            <a:picLocks noChangeAspect="1" noChangeArrowheads="1"/>
          </p:cNvPicPr>
          <p:nvPr/>
        </p:nvPicPr>
        <p:blipFill>
          <a:blip r:embed="rId3"/>
          <a:srcRect/>
          <a:stretch>
            <a:fillRect/>
          </a:stretch>
        </p:blipFill>
        <p:spPr bwMode="auto">
          <a:xfrm>
            <a:off x="2771775" y="3213100"/>
            <a:ext cx="3816350" cy="3157538"/>
          </a:xfrm>
          <a:prstGeom prst="rect">
            <a:avLst/>
          </a:prstGeom>
          <a:noFill/>
          <a:ln w="9525">
            <a:noFill/>
            <a:miter lim="800000"/>
            <a:headEnd/>
            <a:tailEnd/>
          </a:ln>
        </p:spPr>
      </p:pic>
      <p:sp>
        <p:nvSpPr>
          <p:cNvPr id="10246" name="Rectangle 14"/>
          <p:cNvSpPr>
            <a:spLocks noChangeArrowheads="1"/>
          </p:cNvSpPr>
          <p:nvPr/>
        </p:nvSpPr>
        <p:spPr bwMode="auto">
          <a:xfrm rot="10800000" flipV="1">
            <a:off x="1042988" y="152400"/>
            <a:ext cx="7131050" cy="823913"/>
          </a:xfrm>
          <a:prstGeom prst="rect">
            <a:avLst/>
          </a:prstGeom>
          <a:noFill/>
          <a:ln w="9525">
            <a:noFill/>
            <a:miter lim="800000"/>
            <a:headEnd/>
            <a:tailEnd/>
          </a:ln>
        </p:spPr>
        <p:txBody>
          <a:bodyPr>
            <a:spAutoFit/>
          </a:bodyPr>
          <a:lstStyle/>
          <a:p>
            <a:pPr algn="ctr"/>
            <a:r>
              <a:rPr lang="en-US" sz="4800" i="1">
                <a:solidFill>
                  <a:srgbClr val="800000"/>
                </a:solidFill>
                <a:latin typeface="Monotype Corsiva" pitchFamily="66" charset="0"/>
              </a:rPr>
              <a:t>Цветове по Фибоначи</a:t>
            </a:r>
            <a:endParaRPr lang="bg-BG" sz="4800" i="1">
              <a:solidFill>
                <a:srgbClr val="800000"/>
              </a:solidFill>
              <a:latin typeface="Monotype Corsiva"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animEffect transition="in" filter="diamond(in)">
                                      <p:cBhvr>
                                        <p:cTn id="7" dur="2000"/>
                                        <p:tgtEl>
                                          <p:spTgt spid="102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fade">
                                      <p:cBhvr>
                                        <p:cTn id="12" dur="2000"/>
                                        <p:tgtEl>
                                          <p:spTgt spid="10243">
                                            <p:txEl>
                                              <p:pRg st="0" end="0"/>
                                            </p:txEl>
                                          </p:spTgt>
                                        </p:tgtEl>
                                      </p:cBhvr>
                                    </p:animEffect>
                                  </p:childTnLst>
                                  <p:subTnLst>
                                    <p:animClr clrSpc="rgb" dir="cw">
                                      <p:cBhvr override="childStyle">
                                        <p:cTn dur="1" fill="hold" display="0" masterRel="nextClick" afterEffect="1"/>
                                        <p:tgtEl>
                                          <p:spTgt spid="10243">
                                            <p:txEl>
                                              <p:pRg st="0" end="0"/>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wedge">
                                      <p:cBhvr>
                                        <p:cTn id="17" dur="2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roup 27"/>
          <p:cNvGrpSpPr>
            <a:grpSpLocks/>
          </p:cNvGrpSpPr>
          <p:nvPr/>
        </p:nvGrpSpPr>
        <p:grpSpPr bwMode="auto">
          <a:xfrm>
            <a:off x="0" y="0"/>
            <a:ext cx="9144000" cy="1428750"/>
            <a:chOff x="0" y="0"/>
            <a:chExt cx="5760" cy="900"/>
          </a:xfrm>
        </p:grpSpPr>
        <p:pic>
          <p:nvPicPr>
            <p:cNvPr id="24587" name="Picture 28"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4588" name="Picture 29"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4589" name="Picture 30"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4590" name="Picture 31"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4591" name="Picture 32"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4592" name="Picture 33"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4593" name="Picture 34"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7170" name="Rectangle 2"/>
          <p:cNvSpPr>
            <a:spLocks noGrp="1" noChangeArrowheads="1"/>
          </p:cNvSpPr>
          <p:nvPr>
            <p:ph type="title"/>
          </p:nvPr>
        </p:nvSpPr>
        <p:spPr>
          <a:xfrm>
            <a:off x="468313" y="0"/>
            <a:ext cx="8229600" cy="850900"/>
          </a:xfrm>
        </p:spPr>
        <p:txBody>
          <a:bodyPr/>
          <a:lstStyle/>
          <a:p>
            <a:pPr eaLnBrk="1" hangingPunct="1"/>
            <a:r>
              <a:rPr lang="en-US" sz="4800" smtClean="0">
                <a:solidFill>
                  <a:srgbClr val="800000"/>
                </a:solidFill>
                <a:latin typeface="Monotype Corsiva" pitchFamily="66" charset="0"/>
              </a:rPr>
              <a:t>Плодове по Фибоначи</a:t>
            </a:r>
            <a:r>
              <a:rPr lang="bg-BG" smtClean="0">
                <a:latin typeface="Monotype Corsiva" pitchFamily="66" charset="0"/>
              </a:rPr>
              <a:t> </a:t>
            </a:r>
          </a:p>
        </p:txBody>
      </p:sp>
      <p:sp>
        <p:nvSpPr>
          <p:cNvPr id="7171" name="Rectangle 3"/>
          <p:cNvSpPr>
            <a:spLocks noGrp="1" noChangeArrowheads="1"/>
          </p:cNvSpPr>
          <p:nvPr>
            <p:ph type="body" idx="1"/>
          </p:nvPr>
        </p:nvSpPr>
        <p:spPr>
          <a:xfrm>
            <a:off x="684213" y="2897188"/>
            <a:ext cx="4032250" cy="892175"/>
          </a:xfrm>
        </p:spPr>
        <p:txBody>
          <a:bodyPr/>
          <a:lstStyle/>
          <a:p>
            <a:pPr eaLnBrk="1" hangingPunct="1">
              <a:lnSpc>
                <a:spcPct val="90000"/>
              </a:lnSpc>
            </a:pPr>
            <a:r>
              <a:rPr lang="en-US" sz="1800" b="1" smtClean="0">
                <a:solidFill>
                  <a:srgbClr val="006600"/>
                </a:solidFill>
                <a:latin typeface="Palatino Linotype" pitchFamily="18" charset="0"/>
              </a:rPr>
              <a:t>2, 3, 5 - домат</a:t>
            </a:r>
          </a:p>
          <a:p>
            <a:pPr eaLnBrk="1" hangingPunct="1">
              <a:lnSpc>
                <a:spcPct val="90000"/>
              </a:lnSpc>
            </a:pPr>
            <a:r>
              <a:rPr lang="en-US" sz="1800" b="1" smtClean="0">
                <a:solidFill>
                  <a:srgbClr val="006600"/>
                </a:solidFill>
                <a:latin typeface="Palatino Linotype" pitchFamily="18" charset="0"/>
              </a:rPr>
              <a:t>3 - краставица, чушка, банан</a:t>
            </a:r>
            <a:endParaRPr lang="bg-BG" sz="1800" b="1" smtClean="0">
              <a:solidFill>
                <a:srgbClr val="006600"/>
              </a:solidFill>
              <a:latin typeface="Palatino Linotype" pitchFamily="18" charset="0"/>
            </a:endParaRPr>
          </a:p>
          <a:p>
            <a:pPr eaLnBrk="1" hangingPunct="1">
              <a:lnSpc>
                <a:spcPct val="90000"/>
              </a:lnSpc>
            </a:pPr>
            <a:r>
              <a:rPr lang="en-US" sz="1800" b="1" smtClean="0">
                <a:solidFill>
                  <a:srgbClr val="006600"/>
                </a:solidFill>
                <a:latin typeface="Palatino Linotype" pitchFamily="18" charset="0"/>
              </a:rPr>
              <a:t>5 - ябълка,</a:t>
            </a:r>
            <a:r>
              <a:rPr lang="bg-BG" sz="1800" b="1" smtClean="0">
                <a:solidFill>
                  <a:srgbClr val="006600"/>
                </a:solidFill>
                <a:latin typeface="Palatino Linotype" pitchFamily="18" charset="0"/>
              </a:rPr>
              <a:t> киви</a:t>
            </a:r>
            <a:r>
              <a:rPr lang="en-US" sz="1800" b="1" smtClean="0">
                <a:solidFill>
                  <a:srgbClr val="006600"/>
                </a:solidFill>
                <a:latin typeface="Palatino Linotype" pitchFamily="18" charset="0"/>
                <a:hlinkClick r:id="rId3"/>
              </a:rPr>
              <a:t> </a:t>
            </a:r>
            <a:endParaRPr lang="bg-BG" sz="1800" b="1" smtClean="0">
              <a:solidFill>
                <a:srgbClr val="006600"/>
              </a:solidFill>
              <a:latin typeface="Palatino Linotype" pitchFamily="18" charset="0"/>
            </a:endParaRPr>
          </a:p>
        </p:txBody>
      </p:sp>
      <p:sp>
        <p:nvSpPr>
          <p:cNvPr id="24580" name="Rectangle 5"/>
          <p:cNvSpPr>
            <a:spLocks noChangeArrowheads="1"/>
          </p:cNvSpPr>
          <p:nvPr/>
        </p:nvSpPr>
        <p:spPr bwMode="auto">
          <a:xfrm>
            <a:off x="6764338" y="2379663"/>
            <a:ext cx="9144000" cy="0"/>
          </a:xfrm>
          <a:prstGeom prst="rect">
            <a:avLst/>
          </a:prstGeom>
          <a:noFill/>
          <a:ln w="9525">
            <a:noFill/>
            <a:miter lim="800000"/>
            <a:headEnd/>
            <a:tailEnd/>
          </a:ln>
        </p:spPr>
        <p:txBody>
          <a:bodyPr wrap="none" anchor="ctr">
            <a:spAutoFit/>
          </a:bodyPr>
          <a:lstStyle/>
          <a:p>
            <a:endParaRPr lang="en-US"/>
          </a:p>
        </p:txBody>
      </p:sp>
      <p:pic>
        <p:nvPicPr>
          <p:cNvPr id="7175" name="Picture 7" descr="http://audio-spirit.com/%7Ewania/Fractals/images/F/fr/vioseed.jpg"/>
          <p:cNvPicPr>
            <a:picLocks noChangeAspect="1" noChangeArrowheads="1"/>
          </p:cNvPicPr>
          <p:nvPr/>
        </p:nvPicPr>
        <p:blipFill>
          <a:blip r:embed="rId4" r:link="rId5"/>
          <a:srcRect/>
          <a:stretch>
            <a:fillRect/>
          </a:stretch>
        </p:blipFill>
        <p:spPr bwMode="auto">
          <a:xfrm>
            <a:off x="322263" y="4005263"/>
            <a:ext cx="2017712" cy="2017712"/>
          </a:xfrm>
          <a:prstGeom prst="rect">
            <a:avLst/>
          </a:prstGeom>
          <a:noFill/>
          <a:ln w="9525">
            <a:noFill/>
            <a:miter lim="800000"/>
            <a:headEnd/>
            <a:tailEnd/>
          </a:ln>
        </p:spPr>
      </p:pic>
      <p:pic>
        <p:nvPicPr>
          <p:cNvPr id="7174" name="Picture 6" descr="http://audio-spirit.com/%7Ewania/Fractals/images/F/fr/poppy.jpg"/>
          <p:cNvPicPr>
            <a:picLocks noChangeAspect="1" noChangeArrowheads="1"/>
          </p:cNvPicPr>
          <p:nvPr/>
        </p:nvPicPr>
        <p:blipFill>
          <a:blip r:embed="rId6" r:link="rId7"/>
          <a:srcRect/>
          <a:stretch>
            <a:fillRect/>
          </a:stretch>
        </p:blipFill>
        <p:spPr bwMode="auto">
          <a:xfrm>
            <a:off x="2484438" y="4005263"/>
            <a:ext cx="2014537" cy="2016125"/>
          </a:xfrm>
          <a:prstGeom prst="rect">
            <a:avLst/>
          </a:prstGeom>
          <a:noFill/>
          <a:ln w="9525">
            <a:noFill/>
            <a:miter lim="800000"/>
            <a:headEnd/>
            <a:tailEnd/>
          </a:ln>
        </p:spPr>
      </p:pic>
      <p:sp>
        <p:nvSpPr>
          <p:cNvPr id="7191" name="Text Box 23"/>
          <p:cNvSpPr txBox="1">
            <a:spLocks noChangeArrowheads="1"/>
          </p:cNvSpPr>
          <p:nvPr/>
        </p:nvSpPr>
        <p:spPr bwMode="auto">
          <a:xfrm>
            <a:off x="4716463" y="4149725"/>
            <a:ext cx="4427537" cy="2032000"/>
          </a:xfrm>
          <a:prstGeom prst="rect">
            <a:avLst/>
          </a:prstGeom>
          <a:noFill/>
          <a:ln w="9525">
            <a:noFill/>
            <a:miter lim="800000"/>
            <a:headEnd/>
            <a:tailEnd/>
          </a:ln>
        </p:spPr>
        <p:txBody>
          <a:bodyPr>
            <a:spAutoFit/>
          </a:bodyPr>
          <a:lstStyle/>
          <a:p>
            <a:pPr>
              <a:spcBef>
                <a:spcPct val="50000"/>
              </a:spcBef>
              <a:tabLst>
                <a:tab pos="442913" algn="l"/>
              </a:tabLst>
            </a:pPr>
            <a:r>
              <a:rPr lang="bg-BG" sz="1800" b="1">
                <a:solidFill>
                  <a:srgbClr val="006600"/>
                </a:solidFill>
                <a:latin typeface="Palatino Linotype" pitchFamily="18" charset="0"/>
              </a:rPr>
              <a:t>	</a:t>
            </a:r>
            <a:r>
              <a:rPr lang="en-US" sz="1800" b="1">
                <a:solidFill>
                  <a:srgbClr val="006600"/>
                </a:solidFill>
                <a:latin typeface="Palatino Linotype" pitchFamily="18" charset="0"/>
              </a:rPr>
              <a:t>Семена по Фибоначи</a:t>
            </a:r>
            <a:r>
              <a:rPr lang="bg-BG" sz="1800" b="1">
                <a:solidFill>
                  <a:srgbClr val="006600"/>
                </a:solidFill>
                <a:latin typeface="Palatino Linotype" pitchFamily="18" charset="0"/>
              </a:rPr>
              <a:t> </a:t>
            </a:r>
          </a:p>
          <a:p>
            <a:pPr>
              <a:spcBef>
                <a:spcPct val="50000"/>
              </a:spcBef>
              <a:tabLst>
                <a:tab pos="442913" algn="l"/>
              </a:tabLst>
            </a:pPr>
            <a:r>
              <a:rPr lang="bg-BG" sz="1800" b="1">
                <a:solidFill>
                  <a:srgbClr val="006600"/>
                </a:solidFill>
                <a:latin typeface="Palatino Linotype" pitchFamily="18" charset="0"/>
              </a:rPr>
              <a:t>	</a:t>
            </a:r>
            <a:r>
              <a:rPr lang="en-US" sz="1800" b="1">
                <a:solidFill>
                  <a:srgbClr val="006600"/>
                </a:solidFill>
                <a:latin typeface="Palatino Linotype" pitchFamily="18" charset="0"/>
              </a:rPr>
              <a:t>Числата на Фибоначи могат да бъдат видяни и при разполагането на семената на цветовете. </a:t>
            </a:r>
          </a:p>
          <a:p>
            <a:pPr>
              <a:spcBef>
                <a:spcPct val="50000"/>
              </a:spcBef>
              <a:tabLst>
                <a:tab pos="442913" algn="l"/>
              </a:tabLst>
            </a:pPr>
            <a:r>
              <a:rPr lang="en-US" sz="1800" b="1">
                <a:solidFill>
                  <a:srgbClr val="006600"/>
                </a:solidFill>
                <a:latin typeface="Palatino Linotype" pitchFamily="18" charset="0"/>
              </a:rPr>
              <a:t>Вляво - триделно семе на теменуга, вдясно - макова глава с 13 кутийки</a:t>
            </a:r>
            <a:r>
              <a:rPr lang="en-US" sz="1800" b="1">
                <a:latin typeface="Palatino Linotype" pitchFamily="18" charset="0"/>
              </a:rPr>
              <a:t>.</a:t>
            </a:r>
            <a:r>
              <a:rPr lang="bg-BG" sz="1800" b="1">
                <a:latin typeface="Palatino Linotype" pitchFamily="18" charset="0"/>
              </a:rPr>
              <a:t> </a:t>
            </a:r>
          </a:p>
        </p:txBody>
      </p:sp>
      <p:sp>
        <p:nvSpPr>
          <p:cNvPr id="7192" name="Rectangle 24"/>
          <p:cNvSpPr>
            <a:spLocks noChangeArrowheads="1"/>
          </p:cNvSpPr>
          <p:nvPr/>
        </p:nvSpPr>
        <p:spPr bwMode="auto">
          <a:xfrm>
            <a:off x="179388" y="1484313"/>
            <a:ext cx="4608512" cy="1190625"/>
          </a:xfrm>
          <a:prstGeom prst="rect">
            <a:avLst/>
          </a:prstGeom>
          <a:noFill/>
          <a:ln w="9525">
            <a:noFill/>
            <a:miter lim="800000"/>
            <a:headEnd/>
            <a:tailEnd/>
          </a:ln>
        </p:spPr>
        <p:txBody>
          <a:bodyPr>
            <a:spAutoFit/>
          </a:bodyPr>
          <a:lstStyle/>
          <a:p>
            <a:pPr indent="442913">
              <a:lnSpc>
                <a:spcPct val="90000"/>
              </a:lnSpc>
              <a:spcBef>
                <a:spcPct val="20000"/>
              </a:spcBef>
            </a:pPr>
            <a:r>
              <a:rPr lang="bg-BG" b="1">
                <a:solidFill>
                  <a:srgbClr val="006600"/>
                </a:solidFill>
                <a:latin typeface="Palatino Linotype" pitchFamily="18" charset="0"/>
              </a:rPr>
              <a:t>Ако срежете някакъв плод или зеленчук, ще откриете, че броя на дяловете им също е число на Фибоначи:</a:t>
            </a:r>
          </a:p>
        </p:txBody>
      </p:sp>
      <p:pic>
        <p:nvPicPr>
          <p:cNvPr id="7172" name="fr" descr="http://audio-spirit.com/%7Ewania/Fractals/images/F/fr/ap.jpg"/>
          <p:cNvPicPr>
            <a:picLocks noChangeAspect="1" noChangeArrowheads="1"/>
          </p:cNvPicPr>
          <p:nvPr/>
        </p:nvPicPr>
        <p:blipFill>
          <a:blip r:embed="rId8" r:link="rId9"/>
          <a:srcRect/>
          <a:stretch>
            <a:fillRect/>
          </a:stretch>
        </p:blipFill>
        <p:spPr bwMode="auto">
          <a:xfrm>
            <a:off x="6948488" y="1773238"/>
            <a:ext cx="1901825" cy="1901825"/>
          </a:xfrm>
          <a:prstGeom prst="rect">
            <a:avLst/>
          </a:prstGeom>
          <a:noFill/>
          <a:ln w="9525">
            <a:noFill/>
            <a:miter lim="800000"/>
            <a:headEnd/>
            <a:tailEnd/>
          </a:ln>
        </p:spPr>
      </p:pic>
      <p:pic>
        <p:nvPicPr>
          <p:cNvPr id="7193" name="Picture 25" descr="images24"/>
          <p:cNvPicPr>
            <a:picLocks noChangeAspect="1" noChangeArrowheads="1"/>
          </p:cNvPicPr>
          <p:nvPr/>
        </p:nvPicPr>
        <p:blipFill>
          <a:blip r:embed="rId10"/>
          <a:srcRect/>
          <a:stretch>
            <a:fillRect/>
          </a:stretch>
        </p:blipFill>
        <p:spPr bwMode="auto">
          <a:xfrm>
            <a:off x="4943475" y="1773238"/>
            <a:ext cx="1860550" cy="1943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7192"/>
                                        </p:tgtEl>
                                        <p:attrNameLst>
                                          <p:attrName>style.visibility</p:attrName>
                                        </p:attrNameLst>
                                      </p:cBhvr>
                                      <p:to>
                                        <p:strVal val="visible"/>
                                      </p:to>
                                    </p:set>
                                    <p:animEffect transition="in" filter="fade">
                                      <p:cBhvr>
                                        <p:cTn id="12" dur="1000"/>
                                        <p:tgtEl>
                                          <p:spTgt spid="7192"/>
                                        </p:tgtEl>
                                      </p:cBhvr>
                                    </p:animEffect>
                                    <p:anim calcmode="lin" valueType="num">
                                      <p:cBhvr>
                                        <p:cTn id="13" dur="1000" fill="hold"/>
                                        <p:tgtEl>
                                          <p:spTgt spid="7192"/>
                                        </p:tgtEl>
                                        <p:attrNameLst>
                                          <p:attrName>ppt_x</p:attrName>
                                        </p:attrNameLst>
                                      </p:cBhvr>
                                      <p:tavLst>
                                        <p:tav tm="0">
                                          <p:val>
                                            <p:strVal val="#ppt_x"/>
                                          </p:val>
                                        </p:tav>
                                        <p:tav tm="100000">
                                          <p:val>
                                            <p:strVal val="#ppt_x"/>
                                          </p:val>
                                        </p:tav>
                                      </p:tavLst>
                                    </p:anim>
                                    <p:anim calcmode="lin" valueType="num">
                                      <p:cBhvr>
                                        <p:cTn id="14" dur="1000" fill="hold"/>
                                        <p:tgtEl>
                                          <p:spTgt spid="719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7171">
                                            <p:txEl>
                                              <p:pRg st="0" end="0"/>
                                            </p:txEl>
                                          </p:spTgt>
                                        </p:tgtEl>
                                        <p:attrNameLst>
                                          <p:attrName>style.visibility</p:attrName>
                                        </p:attrNameLst>
                                      </p:cBhvr>
                                      <p:to>
                                        <p:strVal val="visible"/>
                                      </p:to>
                                    </p:set>
                                    <p:animEffect transition="in" filter="fade">
                                      <p:cBhvr>
                                        <p:cTn id="19" dur="1000"/>
                                        <p:tgtEl>
                                          <p:spTgt spid="7171">
                                            <p:txEl>
                                              <p:pRg st="0" end="0"/>
                                            </p:txEl>
                                          </p:spTgt>
                                        </p:tgtEl>
                                      </p:cBhvr>
                                    </p:animEffect>
                                    <p:anim calcmode="lin" valueType="num">
                                      <p:cBhvr>
                                        <p:cTn id="20"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171">
                                            <p:txEl>
                                              <p:pRg st="1" end="1"/>
                                            </p:txEl>
                                          </p:spTgt>
                                        </p:tgtEl>
                                        <p:attrNameLst>
                                          <p:attrName>style.visibility</p:attrName>
                                        </p:attrNameLst>
                                      </p:cBhvr>
                                      <p:to>
                                        <p:strVal val="visible"/>
                                      </p:to>
                                    </p:set>
                                    <p:animEffect transition="in" filter="fade">
                                      <p:cBhvr>
                                        <p:cTn id="26" dur="1000"/>
                                        <p:tgtEl>
                                          <p:spTgt spid="7171">
                                            <p:txEl>
                                              <p:pRg st="1" end="1"/>
                                            </p:txEl>
                                          </p:spTgt>
                                        </p:tgtEl>
                                      </p:cBhvr>
                                    </p:animEffect>
                                    <p:anim calcmode="lin" valueType="num">
                                      <p:cBhvr>
                                        <p:cTn id="27"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7171">
                                            <p:txEl>
                                              <p:pRg st="2" end="2"/>
                                            </p:txEl>
                                          </p:spTgt>
                                        </p:tgtEl>
                                        <p:attrNameLst>
                                          <p:attrName>style.visibility</p:attrName>
                                        </p:attrNameLst>
                                      </p:cBhvr>
                                      <p:to>
                                        <p:strVal val="visible"/>
                                      </p:to>
                                    </p:set>
                                    <p:animEffect transition="in" filter="fade">
                                      <p:cBhvr>
                                        <p:cTn id="33" dur="1000"/>
                                        <p:tgtEl>
                                          <p:spTgt spid="7171">
                                            <p:txEl>
                                              <p:pRg st="2" end="2"/>
                                            </p:txEl>
                                          </p:spTgt>
                                        </p:tgtEl>
                                      </p:cBhvr>
                                    </p:animEffect>
                                    <p:anim calcmode="lin" valueType="num">
                                      <p:cBhvr>
                                        <p:cTn id="34"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36" presetID="20" presetClass="entr" presetSubtype="0" fill="hold" nodeType="withEffect">
                                  <p:stCondLst>
                                    <p:cond delay="0"/>
                                  </p:stCondLst>
                                  <p:childTnLst>
                                    <p:set>
                                      <p:cBhvr>
                                        <p:cTn id="37" dur="1" fill="hold">
                                          <p:stCondLst>
                                            <p:cond delay="0"/>
                                          </p:stCondLst>
                                        </p:cTn>
                                        <p:tgtEl>
                                          <p:spTgt spid="7172"/>
                                        </p:tgtEl>
                                        <p:attrNameLst>
                                          <p:attrName>style.visibility</p:attrName>
                                        </p:attrNameLst>
                                      </p:cBhvr>
                                      <p:to>
                                        <p:strVal val="visible"/>
                                      </p:to>
                                    </p:set>
                                    <p:animEffect transition="in" filter="wedge">
                                      <p:cBhvr>
                                        <p:cTn id="38" dur="2000"/>
                                        <p:tgtEl>
                                          <p:spTgt spid="7172"/>
                                        </p:tgtEl>
                                      </p:cBhvr>
                                    </p:animEffect>
                                  </p:childTnLst>
                                </p:cTn>
                              </p:par>
                              <p:par>
                                <p:cTn id="39" presetID="20" presetClass="entr" presetSubtype="0" fill="hold" nodeType="withEffect">
                                  <p:stCondLst>
                                    <p:cond delay="0"/>
                                  </p:stCondLst>
                                  <p:childTnLst>
                                    <p:set>
                                      <p:cBhvr>
                                        <p:cTn id="40" dur="1" fill="hold">
                                          <p:stCondLst>
                                            <p:cond delay="0"/>
                                          </p:stCondLst>
                                        </p:cTn>
                                        <p:tgtEl>
                                          <p:spTgt spid="7193"/>
                                        </p:tgtEl>
                                        <p:attrNameLst>
                                          <p:attrName>style.visibility</p:attrName>
                                        </p:attrNameLst>
                                      </p:cBhvr>
                                      <p:to>
                                        <p:strVal val="visible"/>
                                      </p:to>
                                    </p:set>
                                    <p:animEffect transition="in" filter="wedge">
                                      <p:cBhvr>
                                        <p:cTn id="41" dur="2000"/>
                                        <p:tgtEl>
                                          <p:spTgt spid="7193"/>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7191"/>
                                        </p:tgtEl>
                                        <p:attrNameLst>
                                          <p:attrName>style.visibility</p:attrName>
                                        </p:attrNameLst>
                                      </p:cBhvr>
                                      <p:to>
                                        <p:strVal val="visible"/>
                                      </p:to>
                                    </p:set>
                                    <p:animEffect transition="in" filter="fade">
                                      <p:cBhvr>
                                        <p:cTn id="46" dur="1000"/>
                                        <p:tgtEl>
                                          <p:spTgt spid="7191"/>
                                        </p:tgtEl>
                                      </p:cBhvr>
                                    </p:animEffect>
                                    <p:anim calcmode="lin" valueType="num">
                                      <p:cBhvr>
                                        <p:cTn id="47" dur="1000" fill="hold"/>
                                        <p:tgtEl>
                                          <p:spTgt spid="7191"/>
                                        </p:tgtEl>
                                        <p:attrNameLst>
                                          <p:attrName>ppt_x</p:attrName>
                                        </p:attrNameLst>
                                      </p:cBhvr>
                                      <p:tavLst>
                                        <p:tav tm="0">
                                          <p:val>
                                            <p:strVal val="#ppt_x"/>
                                          </p:val>
                                        </p:tav>
                                        <p:tav tm="100000">
                                          <p:val>
                                            <p:strVal val="#ppt_x"/>
                                          </p:val>
                                        </p:tav>
                                      </p:tavLst>
                                    </p:anim>
                                    <p:anim calcmode="lin" valueType="num">
                                      <p:cBhvr>
                                        <p:cTn id="48" dur="1000" fill="hold"/>
                                        <p:tgtEl>
                                          <p:spTgt spid="7191"/>
                                        </p:tgtEl>
                                        <p:attrNameLst>
                                          <p:attrName>ppt_y</p:attrName>
                                        </p:attrNameLst>
                                      </p:cBhvr>
                                      <p:tavLst>
                                        <p:tav tm="0">
                                          <p:val>
                                            <p:strVal val="#ppt_y-.1"/>
                                          </p:val>
                                        </p:tav>
                                        <p:tav tm="100000">
                                          <p:val>
                                            <p:strVal val="#ppt_y"/>
                                          </p:val>
                                        </p:tav>
                                      </p:tavLst>
                                    </p:anim>
                                  </p:childTnLst>
                                </p:cTn>
                              </p:par>
                              <p:par>
                                <p:cTn id="49" presetID="20" presetClass="entr" presetSubtype="0" fill="hold" nodeType="withEffect">
                                  <p:stCondLst>
                                    <p:cond delay="0"/>
                                  </p:stCondLst>
                                  <p:childTnLst>
                                    <p:set>
                                      <p:cBhvr>
                                        <p:cTn id="50" dur="1" fill="hold">
                                          <p:stCondLst>
                                            <p:cond delay="0"/>
                                          </p:stCondLst>
                                        </p:cTn>
                                        <p:tgtEl>
                                          <p:spTgt spid="7175"/>
                                        </p:tgtEl>
                                        <p:attrNameLst>
                                          <p:attrName>style.visibility</p:attrName>
                                        </p:attrNameLst>
                                      </p:cBhvr>
                                      <p:to>
                                        <p:strVal val="visible"/>
                                      </p:to>
                                    </p:set>
                                    <p:animEffect transition="in" filter="wedge">
                                      <p:cBhvr>
                                        <p:cTn id="51" dur="2000"/>
                                        <p:tgtEl>
                                          <p:spTgt spid="7175"/>
                                        </p:tgtEl>
                                      </p:cBhvr>
                                    </p:animEffect>
                                  </p:childTnLst>
                                </p:cTn>
                              </p:par>
                              <p:par>
                                <p:cTn id="52" presetID="20" presetClass="entr" presetSubtype="0" fill="hold" nodeType="withEffect">
                                  <p:stCondLst>
                                    <p:cond delay="0"/>
                                  </p:stCondLst>
                                  <p:childTnLst>
                                    <p:set>
                                      <p:cBhvr>
                                        <p:cTn id="53" dur="1" fill="hold">
                                          <p:stCondLst>
                                            <p:cond delay="0"/>
                                          </p:stCondLst>
                                        </p:cTn>
                                        <p:tgtEl>
                                          <p:spTgt spid="7174"/>
                                        </p:tgtEl>
                                        <p:attrNameLst>
                                          <p:attrName>style.visibility</p:attrName>
                                        </p:attrNameLst>
                                      </p:cBhvr>
                                      <p:to>
                                        <p:strVal val="visible"/>
                                      </p:to>
                                    </p:set>
                                    <p:animEffect transition="in" filter="wedge">
                                      <p:cBhvr>
                                        <p:cTn id="54" dur="20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P spid="7191" grpId="0"/>
      <p:bldP spid="719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Group 32"/>
          <p:cNvGrpSpPr>
            <a:grpSpLocks/>
          </p:cNvGrpSpPr>
          <p:nvPr/>
        </p:nvGrpSpPr>
        <p:grpSpPr bwMode="auto">
          <a:xfrm>
            <a:off x="0" y="0"/>
            <a:ext cx="9144000" cy="1428750"/>
            <a:chOff x="0" y="0"/>
            <a:chExt cx="5760" cy="900"/>
          </a:xfrm>
        </p:grpSpPr>
        <p:pic>
          <p:nvPicPr>
            <p:cNvPr id="25612" name="Picture 33"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5613" name="Picture 34"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5614" name="Picture 35"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5615" name="Picture 36"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5616" name="Picture 37"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5617" name="Picture 38"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5618" name="Picture 39"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8194" name="Rectangle 2"/>
          <p:cNvSpPr>
            <a:spLocks noGrp="1" noChangeArrowheads="1"/>
          </p:cNvSpPr>
          <p:nvPr>
            <p:ph type="title"/>
          </p:nvPr>
        </p:nvSpPr>
        <p:spPr>
          <a:xfrm>
            <a:off x="395288" y="117475"/>
            <a:ext cx="8229600" cy="719138"/>
          </a:xfrm>
        </p:spPr>
        <p:txBody>
          <a:bodyPr/>
          <a:lstStyle/>
          <a:p>
            <a:pPr eaLnBrk="1" hangingPunct="1"/>
            <a:r>
              <a:rPr lang="en-US" sz="4800" smtClean="0">
                <a:solidFill>
                  <a:srgbClr val="800000"/>
                </a:solidFill>
                <a:latin typeface="Monotype Corsiva" pitchFamily="66" charset="0"/>
              </a:rPr>
              <a:t>Филотахия</a:t>
            </a:r>
            <a:r>
              <a:rPr lang="bg-BG" sz="4800" smtClean="0">
                <a:solidFill>
                  <a:srgbClr val="800000"/>
                </a:solidFill>
                <a:latin typeface="Monotype Corsiva" pitchFamily="66" charset="0"/>
              </a:rPr>
              <a:t> </a:t>
            </a:r>
          </a:p>
        </p:txBody>
      </p:sp>
      <p:sp>
        <p:nvSpPr>
          <p:cNvPr id="8195" name="Rectangle 3"/>
          <p:cNvSpPr>
            <a:spLocks noGrp="1" noChangeArrowheads="1"/>
          </p:cNvSpPr>
          <p:nvPr>
            <p:ph type="body" idx="1"/>
          </p:nvPr>
        </p:nvSpPr>
        <p:spPr>
          <a:xfrm>
            <a:off x="539750" y="1412875"/>
            <a:ext cx="8064500" cy="431800"/>
          </a:xfrm>
        </p:spPr>
        <p:txBody>
          <a:bodyPr/>
          <a:lstStyle/>
          <a:p>
            <a:pPr algn="ctr" eaLnBrk="1" hangingPunct="1">
              <a:buFontTx/>
              <a:buNone/>
            </a:pPr>
            <a:r>
              <a:rPr lang="bg-BG" sz="2400" b="1" u="sng" smtClean="0">
                <a:solidFill>
                  <a:srgbClr val="006600"/>
                </a:solidFill>
                <a:latin typeface="Palatino Linotype" pitchFamily="18" charset="0"/>
              </a:rPr>
              <a:t>Филотахията</a:t>
            </a:r>
            <a:r>
              <a:rPr lang="bg-BG" sz="2400" b="1" smtClean="0">
                <a:solidFill>
                  <a:srgbClr val="006600"/>
                </a:solidFill>
                <a:latin typeface="Palatino Linotype" pitchFamily="18" charset="0"/>
              </a:rPr>
              <a:t> и изучава закономерностите в подреждането на листата</a:t>
            </a:r>
          </a:p>
          <a:p>
            <a:pPr eaLnBrk="1" hangingPunct="1"/>
            <a:endParaRPr lang="bg-BG" sz="2400" b="1" smtClean="0">
              <a:solidFill>
                <a:srgbClr val="006600"/>
              </a:solidFill>
              <a:latin typeface="Palatino Linotype" pitchFamily="18" charset="0"/>
            </a:endParaRPr>
          </a:p>
        </p:txBody>
      </p:sp>
      <p:sp>
        <p:nvSpPr>
          <p:cNvPr id="25604" name="Rectangle 5"/>
          <p:cNvSpPr>
            <a:spLocks noChangeArrowheads="1"/>
          </p:cNvSpPr>
          <p:nvPr/>
        </p:nvSpPr>
        <p:spPr bwMode="auto">
          <a:xfrm>
            <a:off x="2641600" y="2816225"/>
            <a:ext cx="9144000" cy="0"/>
          </a:xfrm>
          <a:prstGeom prst="rect">
            <a:avLst/>
          </a:prstGeom>
          <a:noFill/>
          <a:ln w="9525">
            <a:noFill/>
            <a:miter lim="800000"/>
            <a:headEnd/>
            <a:tailEnd/>
          </a:ln>
        </p:spPr>
        <p:txBody>
          <a:bodyPr wrap="none" anchor="ctr">
            <a:spAutoFit/>
          </a:bodyPr>
          <a:lstStyle/>
          <a:p>
            <a:endParaRPr lang="en-US"/>
          </a:p>
        </p:txBody>
      </p:sp>
      <p:sp>
        <p:nvSpPr>
          <p:cNvPr id="25605" name="Rectangle 7"/>
          <p:cNvSpPr>
            <a:spLocks noChangeArrowheads="1"/>
          </p:cNvSpPr>
          <p:nvPr/>
        </p:nvSpPr>
        <p:spPr bwMode="auto">
          <a:xfrm>
            <a:off x="4803775" y="2989263"/>
            <a:ext cx="9144000" cy="0"/>
          </a:xfrm>
          <a:prstGeom prst="rect">
            <a:avLst/>
          </a:prstGeom>
          <a:noFill/>
          <a:ln w="9525">
            <a:noFill/>
            <a:miter lim="800000"/>
            <a:headEnd/>
            <a:tailEnd/>
          </a:ln>
        </p:spPr>
        <p:txBody>
          <a:bodyPr wrap="none" anchor="ctr">
            <a:spAutoFit/>
          </a:bodyPr>
          <a:lstStyle/>
          <a:p>
            <a:endParaRPr lang="en-US"/>
          </a:p>
        </p:txBody>
      </p:sp>
      <p:sp>
        <p:nvSpPr>
          <p:cNvPr id="25606" name="Rectangle 9"/>
          <p:cNvSpPr>
            <a:spLocks noChangeArrowheads="1"/>
          </p:cNvSpPr>
          <p:nvPr/>
        </p:nvSpPr>
        <p:spPr bwMode="auto">
          <a:xfrm>
            <a:off x="1552575" y="2887663"/>
            <a:ext cx="9144000" cy="0"/>
          </a:xfrm>
          <a:prstGeom prst="rect">
            <a:avLst/>
          </a:prstGeom>
          <a:noFill/>
          <a:ln w="9525">
            <a:noFill/>
            <a:miter lim="800000"/>
            <a:headEnd/>
            <a:tailEnd/>
          </a:ln>
        </p:spPr>
        <p:txBody>
          <a:bodyPr wrap="none" anchor="ctr">
            <a:spAutoFit/>
          </a:bodyPr>
          <a:lstStyle/>
          <a:p>
            <a:endParaRPr lang="en-US"/>
          </a:p>
        </p:txBody>
      </p:sp>
      <p:sp>
        <p:nvSpPr>
          <p:cNvPr id="25607" name="Rectangle 11"/>
          <p:cNvSpPr>
            <a:spLocks noChangeArrowheads="1"/>
          </p:cNvSpPr>
          <p:nvPr/>
        </p:nvSpPr>
        <p:spPr bwMode="auto">
          <a:xfrm>
            <a:off x="4106863" y="2641600"/>
            <a:ext cx="9144000" cy="0"/>
          </a:xfrm>
          <a:prstGeom prst="rect">
            <a:avLst/>
          </a:prstGeom>
          <a:noFill/>
          <a:ln w="9525">
            <a:noFill/>
            <a:miter lim="800000"/>
            <a:headEnd/>
            <a:tailEnd/>
          </a:ln>
        </p:spPr>
        <p:txBody>
          <a:bodyPr wrap="none" anchor="ctr">
            <a:spAutoFit/>
          </a:bodyPr>
          <a:lstStyle/>
          <a:p>
            <a:endParaRPr lang="en-US"/>
          </a:p>
        </p:txBody>
      </p:sp>
      <p:sp>
        <p:nvSpPr>
          <p:cNvPr id="25608" name="Rectangle 13"/>
          <p:cNvSpPr>
            <a:spLocks noChangeArrowheads="1"/>
          </p:cNvSpPr>
          <p:nvPr/>
        </p:nvSpPr>
        <p:spPr bwMode="auto">
          <a:xfrm>
            <a:off x="7097713" y="2481263"/>
            <a:ext cx="9144000" cy="0"/>
          </a:xfrm>
          <a:prstGeom prst="rect">
            <a:avLst/>
          </a:prstGeom>
          <a:noFill/>
          <a:ln w="9525">
            <a:noFill/>
            <a:miter lim="800000"/>
            <a:headEnd/>
            <a:tailEnd/>
          </a:ln>
        </p:spPr>
        <p:txBody>
          <a:bodyPr wrap="none" anchor="ctr">
            <a:spAutoFit/>
          </a:bodyPr>
          <a:lstStyle/>
          <a:p>
            <a:endParaRPr lang="en-US"/>
          </a:p>
        </p:txBody>
      </p:sp>
      <p:sp>
        <p:nvSpPr>
          <p:cNvPr id="25609" name="Rectangle 17"/>
          <p:cNvSpPr>
            <a:spLocks noChangeArrowheads="1"/>
          </p:cNvSpPr>
          <p:nvPr/>
        </p:nvSpPr>
        <p:spPr bwMode="auto">
          <a:xfrm>
            <a:off x="1446213" y="1558925"/>
            <a:ext cx="1428750" cy="0"/>
          </a:xfrm>
          <a:prstGeom prst="rect">
            <a:avLst/>
          </a:prstGeom>
          <a:noFill/>
          <a:ln w="9525">
            <a:noFill/>
            <a:miter lim="800000"/>
            <a:headEnd/>
            <a:tailEnd/>
          </a:ln>
        </p:spPr>
        <p:txBody>
          <a:bodyPr wrap="none" anchor="ctr">
            <a:spAutoFit/>
          </a:bodyPr>
          <a:lstStyle/>
          <a:p>
            <a:endParaRPr lang="en-US"/>
          </a:p>
        </p:txBody>
      </p:sp>
      <p:pic>
        <p:nvPicPr>
          <p:cNvPr id="8207" name="Picture 15" descr="http://elrid.cult.bg/f/images/F/sun/leaves.gif"/>
          <p:cNvPicPr>
            <a:picLocks noChangeAspect="1" noChangeArrowheads="1"/>
          </p:cNvPicPr>
          <p:nvPr/>
        </p:nvPicPr>
        <p:blipFill>
          <a:blip r:embed="rId3" r:link="rId4"/>
          <a:srcRect/>
          <a:stretch>
            <a:fillRect/>
          </a:stretch>
        </p:blipFill>
        <p:spPr bwMode="auto">
          <a:xfrm>
            <a:off x="6886575" y="1844675"/>
            <a:ext cx="2149475" cy="4508500"/>
          </a:xfrm>
          <a:prstGeom prst="rect">
            <a:avLst/>
          </a:prstGeom>
          <a:noFill/>
          <a:ln w="9525">
            <a:noFill/>
            <a:miter lim="800000"/>
            <a:headEnd/>
            <a:tailEnd/>
          </a:ln>
        </p:spPr>
      </p:pic>
      <p:sp>
        <p:nvSpPr>
          <p:cNvPr id="8223" name="Text Box 31"/>
          <p:cNvSpPr txBox="1">
            <a:spLocks noChangeArrowheads="1"/>
          </p:cNvSpPr>
          <p:nvPr/>
        </p:nvSpPr>
        <p:spPr bwMode="auto">
          <a:xfrm>
            <a:off x="179388" y="2205038"/>
            <a:ext cx="6624637" cy="4481512"/>
          </a:xfrm>
          <a:prstGeom prst="rect">
            <a:avLst/>
          </a:prstGeom>
          <a:noFill/>
          <a:ln w="9525">
            <a:noFill/>
            <a:miter lim="800000"/>
            <a:headEnd/>
            <a:tailEnd/>
          </a:ln>
        </p:spPr>
        <p:txBody>
          <a:bodyPr>
            <a:spAutoFit/>
          </a:bodyPr>
          <a:lstStyle/>
          <a:p>
            <a:pPr>
              <a:tabLst>
                <a:tab pos="442913" algn="l"/>
              </a:tabLst>
            </a:pPr>
            <a:r>
              <a:rPr lang="ru-RU" sz="1800">
                <a:latin typeface="Palatino Linotype" pitchFamily="18" charset="0"/>
              </a:rPr>
              <a:t>	</a:t>
            </a:r>
            <a:r>
              <a:rPr lang="ru-RU" sz="1500">
                <a:solidFill>
                  <a:srgbClr val="006600"/>
                </a:solidFill>
                <a:latin typeface="Palatino Linotype" pitchFamily="18" charset="0"/>
              </a:rPr>
              <a:t>На схемата вдясно е изобразено растението </a:t>
            </a:r>
            <a:r>
              <a:rPr lang="en-US" sz="1500">
                <a:solidFill>
                  <a:srgbClr val="006600"/>
                </a:solidFill>
                <a:latin typeface="Palatino Linotype" pitchFamily="18" charset="0"/>
              </a:rPr>
              <a:t>Protea cynaroides</a:t>
            </a:r>
            <a:r>
              <a:rPr lang="ru-RU" sz="1500">
                <a:solidFill>
                  <a:srgbClr val="006600"/>
                </a:solidFill>
                <a:latin typeface="Palatino Linotype" pitchFamily="18" charset="0"/>
              </a:rPr>
              <a:t> и може да се забележи, че всеки осми лист заема същата вертикална позиция като първия лист на стъблото(0).</a:t>
            </a:r>
            <a:endParaRPr lang="bg-BG" sz="1500">
              <a:solidFill>
                <a:srgbClr val="006600"/>
              </a:solidFill>
              <a:latin typeface="Palatino Linotype" pitchFamily="18" charset="0"/>
            </a:endParaRPr>
          </a:p>
          <a:p>
            <a:pPr>
              <a:tabLst>
                <a:tab pos="442913" algn="l"/>
              </a:tabLst>
            </a:pPr>
            <a:r>
              <a:rPr lang="ru-RU" sz="1500">
                <a:solidFill>
                  <a:srgbClr val="006600"/>
                </a:solidFill>
                <a:latin typeface="Palatino Linotype" pitchFamily="18" charset="0"/>
              </a:rPr>
              <a:t> Освен това, всеки осми лист идва точно след три оборота или 3 цикъла (обороти) за период. </a:t>
            </a:r>
            <a:endParaRPr lang="bg-BG" sz="1500">
              <a:solidFill>
                <a:srgbClr val="006600"/>
              </a:solidFill>
              <a:latin typeface="Palatino Linotype" pitchFamily="18" charset="0"/>
            </a:endParaRPr>
          </a:p>
          <a:p>
            <a:pPr>
              <a:tabLst>
                <a:tab pos="442913" algn="l"/>
              </a:tabLst>
            </a:pPr>
            <a:r>
              <a:rPr lang="ru-RU" sz="1500">
                <a:solidFill>
                  <a:srgbClr val="006600"/>
                </a:solidFill>
                <a:latin typeface="Palatino Linotype" pitchFamily="18" charset="0"/>
              </a:rPr>
              <a:t>Ако броя на листата за период е </a:t>
            </a:r>
            <a:r>
              <a:rPr lang="en-US" sz="1500" b="1">
                <a:solidFill>
                  <a:srgbClr val="006600"/>
                </a:solidFill>
                <a:latin typeface="Palatino Linotype" pitchFamily="18" charset="0"/>
              </a:rPr>
              <a:t>n</a:t>
            </a:r>
            <a:r>
              <a:rPr lang="ru-RU" sz="1500">
                <a:solidFill>
                  <a:srgbClr val="006600"/>
                </a:solidFill>
                <a:latin typeface="Palatino Linotype" pitchFamily="18" charset="0"/>
              </a:rPr>
              <a:t>, а броя на оборотите за период - </a:t>
            </a:r>
            <a:r>
              <a:rPr lang="en-US" sz="1500" b="1">
                <a:solidFill>
                  <a:srgbClr val="006600"/>
                </a:solidFill>
                <a:latin typeface="Palatino Linotype" pitchFamily="18" charset="0"/>
              </a:rPr>
              <a:t>m</a:t>
            </a:r>
            <a:r>
              <a:rPr lang="ru-RU" sz="1500">
                <a:solidFill>
                  <a:srgbClr val="006600"/>
                </a:solidFill>
                <a:latin typeface="Palatino Linotype" pitchFamily="18" charset="0"/>
              </a:rPr>
              <a:t> , то </a:t>
            </a:r>
            <a:r>
              <a:rPr lang="en-US" sz="1500">
                <a:solidFill>
                  <a:srgbClr val="006600"/>
                </a:solidFill>
                <a:latin typeface="Palatino Linotype" pitchFamily="18" charset="0"/>
              </a:rPr>
              <a:t>P</a:t>
            </a:r>
            <a:r>
              <a:rPr lang="ru-RU" sz="1500">
                <a:solidFill>
                  <a:srgbClr val="006600"/>
                </a:solidFill>
                <a:latin typeface="Palatino Linotype" pitchFamily="18" charset="0"/>
              </a:rPr>
              <a:t>. </a:t>
            </a:r>
            <a:r>
              <a:rPr lang="en-US" sz="1500">
                <a:solidFill>
                  <a:srgbClr val="006600"/>
                </a:solidFill>
                <a:latin typeface="Palatino Linotype" pitchFamily="18" charset="0"/>
              </a:rPr>
              <a:t>cynaroides</a:t>
            </a:r>
            <a:r>
              <a:rPr lang="ru-RU" sz="1500">
                <a:solidFill>
                  <a:srgbClr val="006600"/>
                </a:solidFill>
                <a:latin typeface="Palatino Linotype" pitchFamily="18" charset="0"/>
              </a:rPr>
              <a:t> има </a:t>
            </a:r>
            <a:r>
              <a:rPr lang="en-US" sz="1500" b="1">
                <a:solidFill>
                  <a:srgbClr val="006600"/>
                </a:solidFill>
                <a:latin typeface="Palatino Linotype" pitchFamily="18" charset="0"/>
              </a:rPr>
              <a:t>m</a:t>
            </a:r>
            <a:r>
              <a:rPr lang="ru-RU" sz="1500" b="1">
                <a:solidFill>
                  <a:srgbClr val="006600"/>
                </a:solidFill>
                <a:latin typeface="Palatino Linotype" pitchFamily="18" charset="0"/>
              </a:rPr>
              <a:t> = 3</a:t>
            </a:r>
            <a:r>
              <a:rPr lang="ru-RU" sz="1500">
                <a:solidFill>
                  <a:srgbClr val="006600"/>
                </a:solidFill>
                <a:latin typeface="Palatino Linotype" pitchFamily="18" charset="0"/>
              </a:rPr>
              <a:t> и</a:t>
            </a:r>
            <a:r>
              <a:rPr lang="ru-RU" sz="1500" b="1">
                <a:solidFill>
                  <a:srgbClr val="006600"/>
                </a:solidFill>
                <a:latin typeface="Palatino Linotype" pitchFamily="18" charset="0"/>
              </a:rPr>
              <a:t> </a:t>
            </a:r>
            <a:r>
              <a:rPr lang="en-US" sz="1500" b="1">
                <a:solidFill>
                  <a:srgbClr val="006600"/>
                </a:solidFill>
                <a:latin typeface="Palatino Linotype" pitchFamily="18" charset="0"/>
              </a:rPr>
              <a:t>n</a:t>
            </a:r>
            <a:r>
              <a:rPr lang="ru-RU" sz="1500" b="1">
                <a:solidFill>
                  <a:srgbClr val="006600"/>
                </a:solidFill>
                <a:latin typeface="Palatino Linotype" pitchFamily="18" charset="0"/>
              </a:rPr>
              <a:t> = 8</a:t>
            </a:r>
            <a:r>
              <a:rPr lang="ru-RU" sz="1500">
                <a:solidFill>
                  <a:srgbClr val="006600"/>
                </a:solidFill>
                <a:latin typeface="Palatino Linotype" pitchFamily="18" charset="0"/>
              </a:rPr>
              <a:t>: две числа от познатата ни редица! </a:t>
            </a:r>
            <a:endParaRPr lang="bg-BG"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a:t>
            </a:r>
            <a:r>
              <a:rPr lang="ru-RU" sz="1500" b="1">
                <a:solidFill>
                  <a:srgbClr val="006600"/>
                </a:solidFill>
                <a:latin typeface="Palatino Linotype" pitchFamily="18" charset="0"/>
              </a:rPr>
              <a:t> = 1, </a:t>
            </a:r>
            <a:r>
              <a:rPr lang="en-US" sz="1500" b="1">
                <a:solidFill>
                  <a:srgbClr val="006600"/>
                </a:solidFill>
                <a:latin typeface="Palatino Linotype" pitchFamily="18" charset="0"/>
              </a:rPr>
              <a:t>n</a:t>
            </a:r>
            <a:r>
              <a:rPr lang="ru-RU" sz="1500" b="1">
                <a:solidFill>
                  <a:srgbClr val="006600"/>
                </a:solidFill>
                <a:latin typeface="Palatino Linotype" pitchFamily="18" charset="0"/>
              </a:rPr>
              <a:t> = 2 -</a:t>
            </a:r>
            <a:r>
              <a:rPr lang="ru-RU" sz="1500">
                <a:solidFill>
                  <a:srgbClr val="006600"/>
                </a:solidFill>
                <a:latin typeface="Palatino Linotype" pitchFamily="18" charset="0"/>
              </a:rPr>
              <a:t> липа, житните културии и много от луковичните растения;</a:t>
            </a:r>
            <a:endParaRPr lang="en-US"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a:t>
            </a:r>
            <a:r>
              <a:rPr lang="ru-RU" sz="1500" b="1">
                <a:solidFill>
                  <a:srgbClr val="006600"/>
                </a:solidFill>
                <a:latin typeface="Palatino Linotype" pitchFamily="18" charset="0"/>
              </a:rPr>
              <a:t> = 1, </a:t>
            </a:r>
            <a:r>
              <a:rPr lang="en-US" sz="1500" b="1">
                <a:solidFill>
                  <a:srgbClr val="006600"/>
                </a:solidFill>
                <a:latin typeface="Palatino Linotype" pitchFamily="18" charset="0"/>
              </a:rPr>
              <a:t>n</a:t>
            </a:r>
            <a:r>
              <a:rPr lang="ru-RU" sz="1500" b="1">
                <a:solidFill>
                  <a:srgbClr val="006600"/>
                </a:solidFill>
                <a:latin typeface="Palatino Linotype" pitchFamily="18" charset="0"/>
              </a:rPr>
              <a:t> = 3</a:t>
            </a:r>
            <a:r>
              <a:rPr lang="ru-RU" sz="1500">
                <a:solidFill>
                  <a:srgbClr val="006600"/>
                </a:solidFill>
                <a:latin typeface="Palatino Linotype" pitchFamily="18" charset="0"/>
              </a:rPr>
              <a:t> - ела, бук, леска и бреза, а също и лозите;</a:t>
            </a:r>
            <a:endParaRPr lang="en-US"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a:t>
            </a:r>
            <a:r>
              <a:rPr lang="ru-RU" sz="1500" b="1">
                <a:solidFill>
                  <a:srgbClr val="006600"/>
                </a:solidFill>
                <a:latin typeface="Palatino Linotype" pitchFamily="18" charset="0"/>
              </a:rPr>
              <a:t> =2, </a:t>
            </a:r>
            <a:r>
              <a:rPr lang="en-US" sz="1500" b="1">
                <a:solidFill>
                  <a:srgbClr val="006600"/>
                </a:solidFill>
                <a:latin typeface="Palatino Linotype" pitchFamily="18" charset="0"/>
              </a:rPr>
              <a:t>n</a:t>
            </a:r>
            <a:r>
              <a:rPr lang="ru-RU" sz="1500" b="1">
                <a:solidFill>
                  <a:srgbClr val="006600"/>
                </a:solidFill>
                <a:latin typeface="Palatino Linotype" pitchFamily="18" charset="0"/>
              </a:rPr>
              <a:t> = 5 </a:t>
            </a:r>
            <a:r>
              <a:rPr lang="ru-RU" sz="1500">
                <a:solidFill>
                  <a:srgbClr val="006600"/>
                </a:solidFill>
                <a:latin typeface="Palatino Linotype" pitchFamily="18" charset="0"/>
              </a:rPr>
              <a:t>- ива, дъб, розите и някои плодни костилкови дървета като ябълките и вишните например;</a:t>
            </a:r>
            <a:endParaRPr lang="en-US"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a:t>
            </a:r>
            <a:r>
              <a:rPr lang="ru-RU" sz="1500" b="1">
                <a:solidFill>
                  <a:srgbClr val="006600"/>
                </a:solidFill>
                <a:latin typeface="Palatino Linotype" pitchFamily="18" charset="0"/>
              </a:rPr>
              <a:t> = 3</a:t>
            </a:r>
            <a:r>
              <a:rPr lang="ru-RU" sz="1500">
                <a:solidFill>
                  <a:srgbClr val="006600"/>
                </a:solidFill>
                <a:latin typeface="Palatino Linotype" pitchFamily="18" charset="0"/>
              </a:rPr>
              <a:t> ,</a:t>
            </a:r>
            <a:r>
              <a:rPr lang="ru-RU" sz="1500" b="1">
                <a:solidFill>
                  <a:srgbClr val="006600"/>
                </a:solidFill>
                <a:latin typeface="Palatino Linotype" pitchFamily="18" charset="0"/>
              </a:rPr>
              <a:t> </a:t>
            </a:r>
            <a:r>
              <a:rPr lang="en-US" sz="1500" b="1">
                <a:solidFill>
                  <a:srgbClr val="006600"/>
                </a:solidFill>
                <a:latin typeface="Palatino Linotype" pitchFamily="18" charset="0"/>
              </a:rPr>
              <a:t>n</a:t>
            </a:r>
            <a:r>
              <a:rPr lang="ru-RU" sz="1500" b="1">
                <a:solidFill>
                  <a:srgbClr val="006600"/>
                </a:solidFill>
                <a:latin typeface="Palatino Linotype" pitchFamily="18" charset="0"/>
              </a:rPr>
              <a:t> = 8</a:t>
            </a:r>
            <a:r>
              <a:rPr lang="ru-RU" sz="1500">
                <a:solidFill>
                  <a:srgbClr val="006600"/>
                </a:solidFill>
                <a:latin typeface="Palatino Linotype" pitchFamily="18" charset="0"/>
              </a:rPr>
              <a:t> - зеле, астри, малини, круши и тополи;</a:t>
            </a:r>
            <a:endParaRPr lang="en-US"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 = 5</a:t>
            </a:r>
            <a:r>
              <a:rPr lang="en-US" sz="1500">
                <a:solidFill>
                  <a:srgbClr val="006600"/>
                </a:solidFill>
                <a:latin typeface="Palatino Linotype" pitchFamily="18" charset="0"/>
              </a:rPr>
              <a:t> ,</a:t>
            </a:r>
            <a:r>
              <a:rPr lang="en-US" sz="1500" b="1">
                <a:solidFill>
                  <a:srgbClr val="006600"/>
                </a:solidFill>
                <a:latin typeface="Palatino Linotype" pitchFamily="18" charset="0"/>
              </a:rPr>
              <a:t> n = 13</a:t>
            </a:r>
            <a:r>
              <a:rPr lang="en-US" sz="1500">
                <a:solidFill>
                  <a:srgbClr val="006600"/>
                </a:solidFill>
                <a:latin typeface="Palatino Linotype" pitchFamily="18" charset="0"/>
              </a:rPr>
              <a:t> - бадеми;</a:t>
            </a:r>
          </a:p>
          <a:p>
            <a:pPr>
              <a:tabLst>
                <a:tab pos="442913" algn="l"/>
              </a:tabLst>
            </a:pPr>
            <a:r>
              <a:rPr lang="en-US" sz="1500" b="1">
                <a:solidFill>
                  <a:srgbClr val="006600"/>
                </a:solidFill>
                <a:latin typeface="Palatino Linotype" pitchFamily="18" charset="0"/>
              </a:rPr>
              <a:t>m</a:t>
            </a:r>
            <a:r>
              <a:rPr lang="ru-RU" sz="1500" b="1">
                <a:solidFill>
                  <a:srgbClr val="006600"/>
                </a:solidFill>
                <a:latin typeface="Palatino Linotype" pitchFamily="18" charset="0"/>
              </a:rPr>
              <a:t> = 8, </a:t>
            </a:r>
            <a:r>
              <a:rPr lang="en-US" sz="1500" b="1">
                <a:solidFill>
                  <a:srgbClr val="006600"/>
                </a:solidFill>
                <a:latin typeface="Palatino Linotype" pitchFamily="18" charset="0"/>
              </a:rPr>
              <a:t>n</a:t>
            </a:r>
            <a:r>
              <a:rPr lang="ru-RU" sz="1500" b="1">
                <a:solidFill>
                  <a:srgbClr val="006600"/>
                </a:solidFill>
                <a:latin typeface="Palatino Linotype" pitchFamily="18" charset="0"/>
              </a:rPr>
              <a:t> = 21</a:t>
            </a:r>
            <a:r>
              <a:rPr lang="ru-RU" sz="1500">
                <a:solidFill>
                  <a:srgbClr val="006600"/>
                </a:solidFill>
                <a:latin typeface="Palatino Linotype" pitchFamily="18" charset="0"/>
              </a:rPr>
              <a:t> - за хвойновите и еловите шишарки;</a:t>
            </a:r>
            <a:endParaRPr lang="en-US" sz="1500">
              <a:solidFill>
                <a:srgbClr val="006600"/>
              </a:solidFill>
              <a:latin typeface="Palatino Linotype" pitchFamily="18" charset="0"/>
            </a:endParaRPr>
          </a:p>
          <a:p>
            <a:pPr>
              <a:tabLst>
                <a:tab pos="442913" algn="l"/>
              </a:tabLst>
            </a:pPr>
            <a:r>
              <a:rPr lang="en-US" sz="1500" b="1">
                <a:solidFill>
                  <a:srgbClr val="006600"/>
                </a:solidFill>
                <a:latin typeface="Palatino Linotype" pitchFamily="18" charset="0"/>
              </a:rPr>
              <a:t>m = 13, n = 34</a:t>
            </a:r>
            <a:r>
              <a:rPr lang="en-US" sz="1500">
                <a:solidFill>
                  <a:srgbClr val="006600"/>
                </a:solidFill>
                <a:latin typeface="Palatino Linotype" pitchFamily="18" charset="0"/>
              </a:rPr>
              <a:t> - бор. </a:t>
            </a:r>
            <a:endParaRPr lang="bg-BG" sz="1500">
              <a:solidFill>
                <a:srgbClr val="006600"/>
              </a:solidFill>
              <a:latin typeface="Palatino Linotype" pitchFamily="18" charset="0"/>
            </a:endParaRPr>
          </a:p>
          <a:p>
            <a:pPr>
              <a:tabLst>
                <a:tab pos="442913" algn="l"/>
              </a:tabLst>
            </a:pPr>
            <a:r>
              <a:rPr lang="bg-BG" sz="1500">
                <a:solidFill>
                  <a:srgbClr val="006600"/>
                </a:solidFill>
                <a:latin typeface="Palatino Linotype" pitchFamily="18" charset="0"/>
              </a:rPr>
              <a:t>Анализирайки научно-изследователска литература, обхващаща 650 вида и 12500 образци,</a:t>
            </a:r>
            <a:r>
              <a:rPr lang="bg-BG" sz="1500">
                <a:solidFill>
                  <a:srgbClr val="006600"/>
                </a:solidFill>
                <a:latin typeface="Palatino Linotype" pitchFamily="18" charset="0"/>
                <a:hlinkClick r:id="rId5"/>
              </a:rPr>
              <a:t> R. Jean (1994</a:t>
            </a:r>
            <a:r>
              <a:rPr lang="en-US" sz="1500">
                <a:solidFill>
                  <a:srgbClr val="006600"/>
                </a:solidFill>
                <a:latin typeface="Palatino Linotype" pitchFamily="18" charset="0"/>
                <a:hlinkClick r:id="rId5"/>
              </a:rPr>
              <a:t>)</a:t>
            </a:r>
            <a:r>
              <a:rPr lang="bg-BG" sz="1500">
                <a:solidFill>
                  <a:srgbClr val="006600"/>
                </a:solidFill>
                <a:latin typeface="Palatino Linotype" pitchFamily="18" charset="0"/>
                <a:hlinkClick r:id="rId5"/>
              </a:rPr>
              <a:t> </a:t>
            </a:r>
            <a:r>
              <a:rPr lang="bg-BG" sz="1500">
                <a:solidFill>
                  <a:srgbClr val="006600"/>
                </a:solidFill>
                <a:latin typeface="Palatino Linotype" pitchFamily="18" charset="0"/>
              </a:rPr>
              <a:t>определил, че сред растенията със спирално или двойно разположение на листата, около 92% имат </a:t>
            </a:r>
            <a:r>
              <a:rPr lang="bg-BG" sz="1500" b="1">
                <a:solidFill>
                  <a:srgbClr val="006600"/>
                </a:solidFill>
                <a:latin typeface="Palatino Linotype" pitchFamily="18" charset="0"/>
              </a:rPr>
              <a:t>филотахия по Фибоначи</a:t>
            </a:r>
            <a:r>
              <a:rPr lang="bg-BG" sz="1500">
                <a:solidFill>
                  <a:srgbClr val="006600"/>
                </a:solidFill>
                <a:latin typeface="Palatino Linotype"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1000"/>
                                        <p:tgtEl>
                                          <p:spTgt spid="8195">
                                            <p:txEl>
                                              <p:pRg st="0" end="0"/>
                                            </p:txEl>
                                          </p:spTgt>
                                        </p:tgtEl>
                                      </p:cBhvr>
                                    </p:animEffect>
                                    <p:anim calcmode="lin" valueType="num">
                                      <p:cBhvr>
                                        <p:cTn id="13"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8223"/>
                                        </p:tgtEl>
                                        <p:attrNameLst>
                                          <p:attrName>style.visibility</p:attrName>
                                        </p:attrNameLst>
                                      </p:cBhvr>
                                      <p:to>
                                        <p:strVal val="visible"/>
                                      </p:to>
                                    </p:set>
                                    <p:animEffect transition="in" filter="fade">
                                      <p:cBhvr>
                                        <p:cTn id="19" dur="1000"/>
                                        <p:tgtEl>
                                          <p:spTgt spid="8223"/>
                                        </p:tgtEl>
                                      </p:cBhvr>
                                    </p:animEffect>
                                    <p:anim calcmode="lin" valueType="num">
                                      <p:cBhvr>
                                        <p:cTn id="20" dur="1000" fill="hold"/>
                                        <p:tgtEl>
                                          <p:spTgt spid="8223"/>
                                        </p:tgtEl>
                                        <p:attrNameLst>
                                          <p:attrName>ppt_x</p:attrName>
                                        </p:attrNameLst>
                                      </p:cBhvr>
                                      <p:tavLst>
                                        <p:tav tm="0">
                                          <p:val>
                                            <p:strVal val="#ppt_x"/>
                                          </p:val>
                                        </p:tav>
                                        <p:tav tm="100000">
                                          <p:val>
                                            <p:strVal val="#ppt_x"/>
                                          </p:val>
                                        </p:tav>
                                      </p:tavLst>
                                    </p:anim>
                                    <p:anim calcmode="lin" valueType="num">
                                      <p:cBhvr>
                                        <p:cTn id="21" dur="1000" fill="hold"/>
                                        <p:tgtEl>
                                          <p:spTgt spid="8223"/>
                                        </p:tgtEl>
                                        <p:attrNameLst>
                                          <p:attrName>ppt_y</p:attrName>
                                        </p:attrNameLst>
                                      </p:cBhvr>
                                      <p:tavLst>
                                        <p:tav tm="0">
                                          <p:val>
                                            <p:strVal val="#ppt_y-.1"/>
                                          </p:val>
                                        </p:tav>
                                        <p:tav tm="100000">
                                          <p:val>
                                            <p:strVal val="#ppt_y"/>
                                          </p:val>
                                        </p:tav>
                                      </p:tavLst>
                                    </p:anim>
                                  </p:childTnLst>
                                </p:cTn>
                              </p:par>
                              <p:par>
                                <p:cTn id="22" presetID="20" presetClass="entr" presetSubtype="0" fill="hold" nodeType="withEffect">
                                  <p:stCondLst>
                                    <p:cond delay="0"/>
                                  </p:stCondLst>
                                  <p:childTnLst>
                                    <p:set>
                                      <p:cBhvr>
                                        <p:cTn id="23" dur="1" fill="hold">
                                          <p:stCondLst>
                                            <p:cond delay="0"/>
                                          </p:stCondLst>
                                        </p:cTn>
                                        <p:tgtEl>
                                          <p:spTgt spid="8207"/>
                                        </p:tgtEl>
                                        <p:attrNameLst>
                                          <p:attrName>style.visibility</p:attrName>
                                        </p:attrNameLst>
                                      </p:cBhvr>
                                      <p:to>
                                        <p:strVal val="visible"/>
                                      </p:to>
                                    </p:set>
                                    <p:animEffect transition="in" filter="wedge">
                                      <p:cBhvr>
                                        <p:cTn id="24" dur="2000"/>
                                        <p:tgtEl>
                                          <p:spTgt spid="8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P spid="82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0"/>
          <p:cNvGrpSpPr>
            <a:grpSpLocks/>
          </p:cNvGrpSpPr>
          <p:nvPr/>
        </p:nvGrpSpPr>
        <p:grpSpPr bwMode="auto">
          <a:xfrm>
            <a:off x="0" y="0"/>
            <a:ext cx="9144000" cy="1428750"/>
            <a:chOff x="0" y="0"/>
            <a:chExt cx="5760" cy="900"/>
          </a:xfrm>
        </p:grpSpPr>
        <p:pic>
          <p:nvPicPr>
            <p:cNvPr id="26634" name="Picture 21" descr="vector-modern-background-3-09-by-dragonart-150x150"/>
            <p:cNvPicPr>
              <a:picLocks noChangeAspect="1" noChangeArrowheads="1"/>
            </p:cNvPicPr>
            <p:nvPr/>
          </p:nvPicPr>
          <p:blipFill>
            <a:blip r:embed="rId3"/>
            <a:srcRect/>
            <a:stretch>
              <a:fillRect/>
            </a:stretch>
          </p:blipFill>
          <p:spPr bwMode="auto">
            <a:xfrm>
              <a:off x="1746" y="0"/>
              <a:ext cx="900" cy="900"/>
            </a:xfrm>
            <a:prstGeom prst="rect">
              <a:avLst/>
            </a:prstGeom>
            <a:noFill/>
            <a:ln w="9525">
              <a:noFill/>
              <a:miter lim="800000"/>
              <a:headEnd/>
              <a:tailEnd/>
            </a:ln>
          </p:spPr>
        </p:pic>
        <p:pic>
          <p:nvPicPr>
            <p:cNvPr id="26635" name="Picture 22" descr="vector-modern-background-3-09-by-dragonart-150x150"/>
            <p:cNvPicPr>
              <a:picLocks noChangeAspect="1" noChangeArrowheads="1"/>
            </p:cNvPicPr>
            <p:nvPr/>
          </p:nvPicPr>
          <p:blipFill>
            <a:blip r:embed="rId3"/>
            <a:srcRect/>
            <a:stretch>
              <a:fillRect/>
            </a:stretch>
          </p:blipFill>
          <p:spPr bwMode="auto">
            <a:xfrm>
              <a:off x="884" y="0"/>
              <a:ext cx="900" cy="900"/>
            </a:xfrm>
            <a:prstGeom prst="rect">
              <a:avLst/>
            </a:prstGeom>
            <a:noFill/>
            <a:ln w="9525">
              <a:noFill/>
              <a:miter lim="800000"/>
              <a:headEnd/>
              <a:tailEnd/>
            </a:ln>
          </p:spPr>
        </p:pic>
        <p:pic>
          <p:nvPicPr>
            <p:cNvPr id="26636" name="Picture 23" descr="vector-modern-background-3-09-by-dragonart-150x150"/>
            <p:cNvPicPr>
              <a:picLocks noChangeAspect="1" noChangeArrowheads="1"/>
            </p:cNvPicPr>
            <p:nvPr/>
          </p:nvPicPr>
          <p:blipFill>
            <a:blip r:embed="rId3"/>
            <a:srcRect/>
            <a:stretch>
              <a:fillRect/>
            </a:stretch>
          </p:blipFill>
          <p:spPr bwMode="auto">
            <a:xfrm>
              <a:off x="4195" y="0"/>
              <a:ext cx="900" cy="900"/>
            </a:xfrm>
            <a:prstGeom prst="rect">
              <a:avLst/>
            </a:prstGeom>
            <a:noFill/>
            <a:ln w="9525">
              <a:noFill/>
              <a:miter lim="800000"/>
              <a:headEnd/>
              <a:tailEnd/>
            </a:ln>
          </p:spPr>
        </p:pic>
        <p:pic>
          <p:nvPicPr>
            <p:cNvPr id="26637" name="Picture 24" descr="vector-modern-background-3-09-by-dragonart-150x150"/>
            <p:cNvPicPr>
              <a:picLocks noChangeAspect="1" noChangeArrowheads="1"/>
            </p:cNvPicPr>
            <p:nvPr/>
          </p:nvPicPr>
          <p:blipFill>
            <a:blip r:embed="rId3"/>
            <a:srcRect/>
            <a:stretch>
              <a:fillRect/>
            </a:stretch>
          </p:blipFill>
          <p:spPr bwMode="auto">
            <a:xfrm>
              <a:off x="0" y="0"/>
              <a:ext cx="900" cy="900"/>
            </a:xfrm>
            <a:prstGeom prst="rect">
              <a:avLst/>
            </a:prstGeom>
            <a:noFill/>
            <a:ln w="9525">
              <a:noFill/>
              <a:miter lim="800000"/>
              <a:headEnd/>
              <a:tailEnd/>
            </a:ln>
          </p:spPr>
        </p:pic>
        <p:pic>
          <p:nvPicPr>
            <p:cNvPr id="26638" name="Picture 25" descr="vector-modern-background-3-09-by-dragonart-150x150"/>
            <p:cNvPicPr>
              <a:picLocks noChangeAspect="1" noChangeArrowheads="1"/>
            </p:cNvPicPr>
            <p:nvPr/>
          </p:nvPicPr>
          <p:blipFill>
            <a:blip r:embed="rId3"/>
            <a:srcRect/>
            <a:stretch>
              <a:fillRect/>
            </a:stretch>
          </p:blipFill>
          <p:spPr bwMode="auto">
            <a:xfrm>
              <a:off x="3334" y="0"/>
              <a:ext cx="900" cy="900"/>
            </a:xfrm>
            <a:prstGeom prst="rect">
              <a:avLst/>
            </a:prstGeom>
            <a:noFill/>
            <a:ln w="9525">
              <a:noFill/>
              <a:miter lim="800000"/>
              <a:headEnd/>
              <a:tailEnd/>
            </a:ln>
          </p:spPr>
        </p:pic>
        <p:pic>
          <p:nvPicPr>
            <p:cNvPr id="26639" name="Picture 26" descr="vector-modern-background-3-09-by-dragonart-150x150"/>
            <p:cNvPicPr>
              <a:picLocks noChangeAspect="1" noChangeArrowheads="1"/>
            </p:cNvPicPr>
            <p:nvPr/>
          </p:nvPicPr>
          <p:blipFill>
            <a:blip r:embed="rId3"/>
            <a:srcRect/>
            <a:stretch>
              <a:fillRect/>
            </a:stretch>
          </p:blipFill>
          <p:spPr bwMode="auto">
            <a:xfrm>
              <a:off x="2608" y="0"/>
              <a:ext cx="900" cy="900"/>
            </a:xfrm>
            <a:prstGeom prst="rect">
              <a:avLst/>
            </a:prstGeom>
            <a:noFill/>
            <a:ln w="9525">
              <a:noFill/>
              <a:miter lim="800000"/>
              <a:headEnd/>
              <a:tailEnd/>
            </a:ln>
          </p:spPr>
        </p:pic>
        <p:pic>
          <p:nvPicPr>
            <p:cNvPr id="26640" name="Picture 27" descr="vector-modern-background-3-09-by-dragonart-150x150"/>
            <p:cNvPicPr>
              <a:picLocks noChangeAspect="1" noChangeArrowheads="1"/>
            </p:cNvPicPr>
            <p:nvPr/>
          </p:nvPicPr>
          <p:blipFill>
            <a:blip r:embed="rId3"/>
            <a:srcRect/>
            <a:stretch>
              <a:fillRect/>
            </a:stretch>
          </p:blipFill>
          <p:spPr bwMode="auto">
            <a:xfrm>
              <a:off x="4860" y="0"/>
              <a:ext cx="900" cy="900"/>
            </a:xfrm>
            <a:prstGeom prst="rect">
              <a:avLst/>
            </a:prstGeom>
            <a:noFill/>
            <a:ln w="9525">
              <a:noFill/>
              <a:miter lim="800000"/>
              <a:headEnd/>
              <a:tailEnd/>
            </a:ln>
          </p:spPr>
        </p:pic>
      </p:grpSp>
      <p:sp>
        <p:nvSpPr>
          <p:cNvPr id="15362" name="Rectangle 2"/>
          <p:cNvSpPr>
            <a:spLocks noGrp="1" noChangeArrowheads="1"/>
          </p:cNvSpPr>
          <p:nvPr>
            <p:ph type="title"/>
          </p:nvPr>
        </p:nvSpPr>
        <p:spPr>
          <a:xfrm>
            <a:off x="457200" y="-100013"/>
            <a:ext cx="8229600" cy="1143001"/>
          </a:xfrm>
        </p:spPr>
        <p:txBody>
          <a:bodyPr/>
          <a:lstStyle/>
          <a:p>
            <a:pPr eaLnBrk="1" hangingPunct="1"/>
            <a:r>
              <a:rPr lang="en-US" sz="4800" smtClean="0">
                <a:solidFill>
                  <a:srgbClr val="800000"/>
                </a:solidFill>
                <a:latin typeface="Monotype Corsiva" pitchFamily="66" charset="0"/>
              </a:rPr>
              <a:t>Още няколко примера</a:t>
            </a:r>
            <a:endParaRPr lang="bg-BG" sz="4800" smtClean="0">
              <a:solidFill>
                <a:srgbClr val="800000"/>
              </a:solidFill>
              <a:latin typeface="Monotype Corsiva" pitchFamily="66" charset="0"/>
            </a:endParaRPr>
          </a:p>
        </p:txBody>
      </p:sp>
      <p:sp>
        <p:nvSpPr>
          <p:cNvPr id="15363" name="Rectangle 3"/>
          <p:cNvSpPr>
            <a:spLocks noGrp="1" noChangeArrowheads="1"/>
          </p:cNvSpPr>
          <p:nvPr>
            <p:ph type="body" idx="1"/>
          </p:nvPr>
        </p:nvSpPr>
        <p:spPr>
          <a:xfrm>
            <a:off x="0" y="1412875"/>
            <a:ext cx="8820150" cy="1757363"/>
          </a:xfrm>
        </p:spPr>
        <p:txBody>
          <a:bodyPr/>
          <a:lstStyle/>
          <a:p>
            <a:pPr algn="ctr" eaLnBrk="1" hangingPunct="1">
              <a:lnSpc>
                <a:spcPct val="80000"/>
              </a:lnSpc>
              <a:buFontTx/>
              <a:buNone/>
            </a:pPr>
            <a:r>
              <a:rPr lang="bg-BG" sz="2800" b="1" smtClean="0">
                <a:latin typeface="Palatino Linotype" pitchFamily="18" charset="0"/>
              </a:rPr>
              <a:t>	</a:t>
            </a:r>
            <a:r>
              <a:rPr lang="bg-BG" sz="2400" b="1" smtClean="0">
                <a:solidFill>
                  <a:srgbClr val="006600"/>
                </a:solidFill>
                <a:latin typeface="Palatino Linotype" pitchFamily="18" charset="0"/>
              </a:rPr>
              <a:t>Трудно е да се пренебрегне цяло семейство красавци - видни фенове на Фибоначи:</a:t>
            </a:r>
          </a:p>
          <a:p>
            <a:pPr algn="ctr" eaLnBrk="1" hangingPunct="1">
              <a:lnSpc>
                <a:spcPct val="80000"/>
              </a:lnSpc>
              <a:buFontTx/>
              <a:buNone/>
            </a:pPr>
            <a:r>
              <a:rPr lang="bg-BG" sz="2400" b="1" smtClean="0">
                <a:solidFill>
                  <a:srgbClr val="006600"/>
                </a:solidFill>
                <a:latin typeface="Palatino Linotype" pitchFamily="18" charset="0"/>
              </a:rPr>
              <a:t>вдясно - Mammillaria sempervivi, </a:t>
            </a:r>
          </a:p>
          <a:p>
            <a:pPr algn="ctr" eaLnBrk="1" hangingPunct="1">
              <a:lnSpc>
                <a:spcPct val="80000"/>
              </a:lnSpc>
              <a:buFontTx/>
              <a:buNone/>
            </a:pPr>
            <a:r>
              <a:rPr lang="bg-BG" sz="2400" b="1" smtClean="0">
                <a:solidFill>
                  <a:srgbClr val="006600"/>
                </a:solidFill>
                <a:latin typeface="Palatino Linotype" pitchFamily="18" charset="0"/>
              </a:rPr>
              <a:t>     	вляво - Aloe polyphylla, което расте във високите планини в Южна Африка</a:t>
            </a:r>
            <a:r>
              <a:rPr lang="bg-BG" sz="2400" b="1" smtClean="0">
                <a:solidFill>
                  <a:srgbClr val="006600"/>
                </a:solidFill>
              </a:rPr>
              <a:t>.</a:t>
            </a:r>
          </a:p>
        </p:txBody>
      </p:sp>
      <p:pic>
        <p:nvPicPr>
          <p:cNvPr id="15365" name="Picture 5" descr="http://elrid.cult.bg/f/images/F/aloe.jpg"/>
          <p:cNvPicPr>
            <a:picLocks noChangeAspect="1" noChangeArrowheads="1"/>
          </p:cNvPicPr>
          <p:nvPr/>
        </p:nvPicPr>
        <p:blipFill>
          <a:blip r:embed="rId4" r:link="rId5"/>
          <a:srcRect/>
          <a:stretch>
            <a:fillRect/>
          </a:stretch>
        </p:blipFill>
        <p:spPr bwMode="auto">
          <a:xfrm>
            <a:off x="107950" y="3213100"/>
            <a:ext cx="3527425" cy="3529013"/>
          </a:xfrm>
          <a:prstGeom prst="rect">
            <a:avLst/>
          </a:prstGeom>
          <a:noFill/>
          <a:ln w="9525">
            <a:noFill/>
            <a:miter lim="800000"/>
            <a:headEnd/>
            <a:tailEnd/>
          </a:ln>
        </p:spPr>
      </p:pic>
      <p:pic>
        <p:nvPicPr>
          <p:cNvPr id="15364" name="Picture 4" descr="http://elrid.cult.bg/f/images/F/mammilaria.jpg"/>
          <p:cNvPicPr>
            <a:picLocks noChangeAspect="1" noChangeArrowheads="1"/>
          </p:cNvPicPr>
          <p:nvPr/>
        </p:nvPicPr>
        <p:blipFill>
          <a:blip r:embed="rId6" r:link="rId7"/>
          <a:srcRect/>
          <a:stretch>
            <a:fillRect/>
          </a:stretch>
        </p:blipFill>
        <p:spPr bwMode="auto">
          <a:xfrm>
            <a:off x="5580063" y="3284538"/>
            <a:ext cx="3529012" cy="3457575"/>
          </a:xfrm>
          <a:prstGeom prst="rect">
            <a:avLst/>
          </a:prstGeom>
          <a:noFill/>
          <a:ln w="9525">
            <a:noFill/>
            <a:miter lim="800000"/>
            <a:headEnd/>
            <a:tailEnd/>
          </a:ln>
        </p:spPr>
      </p:pic>
      <p:sp>
        <p:nvSpPr>
          <p:cNvPr id="26631" name="Rectangle 6"/>
          <p:cNvSpPr>
            <a:spLocks noChangeArrowheads="1"/>
          </p:cNvSpPr>
          <p:nvPr/>
        </p:nvSpPr>
        <p:spPr bwMode="auto">
          <a:xfrm>
            <a:off x="0" y="0"/>
            <a:ext cx="6251575" cy="0"/>
          </a:xfrm>
          <a:prstGeom prst="rect">
            <a:avLst/>
          </a:prstGeom>
          <a:noFill/>
          <a:ln w="9525">
            <a:noFill/>
            <a:miter lim="800000"/>
            <a:headEnd/>
            <a:tailEnd/>
          </a:ln>
        </p:spPr>
        <p:txBody>
          <a:bodyPr wrap="none" anchor="ctr">
            <a:spAutoFit/>
          </a:bodyPr>
          <a:lstStyle/>
          <a:p>
            <a:endParaRPr lang="en-US"/>
          </a:p>
        </p:txBody>
      </p:sp>
      <p:sp>
        <p:nvSpPr>
          <p:cNvPr id="26632" name="Rectangle 8"/>
          <p:cNvSpPr>
            <a:spLocks noChangeArrowheads="1"/>
          </p:cNvSpPr>
          <p:nvPr/>
        </p:nvSpPr>
        <p:spPr bwMode="auto">
          <a:xfrm>
            <a:off x="0" y="0"/>
            <a:ext cx="6251575" cy="0"/>
          </a:xfrm>
          <a:prstGeom prst="rect">
            <a:avLst/>
          </a:prstGeom>
          <a:noFill/>
          <a:ln w="9525">
            <a:noFill/>
            <a:miter lim="800000"/>
            <a:headEnd/>
            <a:tailEnd/>
          </a:ln>
        </p:spPr>
        <p:txBody>
          <a:bodyPr wrap="none" anchor="ctr">
            <a:spAutoFit/>
          </a:bodyPr>
          <a:lstStyle/>
          <a:p>
            <a:endParaRPr lang="en-US"/>
          </a:p>
        </p:txBody>
      </p:sp>
      <p:pic>
        <p:nvPicPr>
          <p:cNvPr id="21" name="01-morandi_-_into_the_blue.mp3">
            <a:hlinkClick r:id="" action="ppaction://media"/>
          </p:cNvPr>
          <p:cNvPicPr>
            <a:picLocks noRot="1" noChangeAspect="1"/>
          </p:cNvPicPr>
          <p:nvPr>
            <a:audioFile r:link="rId1"/>
          </p:nvPr>
        </p:nvPicPr>
        <p:blipFill>
          <a:blip r:embed="rId8"/>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1"/>
                                        </p:tgtEl>
                                      </p:cBhvr>
                                    </p:cmd>
                                  </p:childTnLst>
                                </p:cTn>
                              </p:par>
                              <p:par>
                                <p:cTn id="7" presetID="10" presetClass="entr" presetSubtype="0" fill="hold" grpId="0" nodeType="withEffect">
                                  <p:stCondLst>
                                    <p:cond delay="0"/>
                                  </p:stCondLst>
                                  <p:childTnLst>
                                    <p:set>
                                      <p:cBhvr>
                                        <p:cTn id="8" dur="1" fill="hold">
                                          <p:stCondLst>
                                            <p:cond delay="0"/>
                                          </p:stCondLst>
                                        </p:cTn>
                                        <p:tgtEl>
                                          <p:spTgt spid="15362"/>
                                        </p:tgtEl>
                                        <p:attrNameLst>
                                          <p:attrName>style.visibility</p:attrName>
                                        </p:attrNameLst>
                                      </p:cBhvr>
                                      <p:to>
                                        <p:strVal val="visible"/>
                                      </p:to>
                                    </p:set>
                                    <p:animEffect transition="in" filter="fade">
                                      <p:cBhvr>
                                        <p:cTn id="9" dur="2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1000"/>
                                        <p:tgtEl>
                                          <p:spTgt spid="15363">
                                            <p:txEl>
                                              <p:pRg st="0" end="0"/>
                                            </p:txEl>
                                          </p:spTgt>
                                        </p:tgtEl>
                                      </p:cBhvr>
                                    </p:animEffect>
                                    <p:anim calcmode="lin" valueType="num">
                                      <p:cBhvr>
                                        <p:cTn id="15"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5363">
                                            <p:txEl>
                                              <p:pRg st="1" end="1"/>
                                            </p:txEl>
                                          </p:spTgt>
                                        </p:tgtEl>
                                        <p:attrNameLst>
                                          <p:attrName>style.visibility</p:attrName>
                                        </p:attrNameLst>
                                      </p:cBhvr>
                                      <p:to>
                                        <p:strVal val="visible"/>
                                      </p:to>
                                    </p:set>
                                    <p:animEffect transition="in" filter="fade">
                                      <p:cBhvr>
                                        <p:cTn id="21" dur="1000"/>
                                        <p:tgtEl>
                                          <p:spTgt spid="15363">
                                            <p:txEl>
                                              <p:pRg st="1" end="1"/>
                                            </p:txEl>
                                          </p:spTgt>
                                        </p:tgtEl>
                                      </p:cBhvr>
                                    </p:animEffect>
                                    <p:anim calcmode="lin" valueType="num">
                                      <p:cBhvr>
                                        <p:cTn id="22"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53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5363">
                                            <p:txEl>
                                              <p:pRg st="2" end="2"/>
                                            </p:txEl>
                                          </p:spTgt>
                                        </p:tgtEl>
                                        <p:attrNameLst>
                                          <p:attrName>style.visibility</p:attrName>
                                        </p:attrNameLst>
                                      </p:cBhvr>
                                      <p:to>
                                        <p:strVal val="visible"/>
                                      </p:to>
                                    </p:set>
                                    <p:animEffect transition="in" filter="fade">
                                      <p:cBhvr>
                                        <p:cTn id="28" dur="1000"/>
                                        <p:tgtEl>
                                          <p:spTgt spid="15363">
                                            <p:txEl>
                                              <p:pRg st="2" end="2"/>
                                            </p:txEl>
                                          </p:spTgt>
                                        </p:tgtEl>
                                      </p:cBhvr>
                                    </p:animEffect>
                                    <p:anim calcmode="lin" valueType="num">
                                      <p:cBhvr>
                                        <p:cTn id="29"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5363">
                                            <p:txEl>
                                              <p:pRg st="2" end="2"/>
                                            </p:txEl>
                                          </p:spTgt>
                                        </p:tgtEl>
                                        <p:attrNameLst>
                                          <p:attrName>ppt_y</p:attrName>
                                        </p:attrNameLst>
                                      </p:cBhvr>
                                      <p:tavLst>
                                        <p:tav tm="0">
                                          <p:val>
                                            <p:strVal val="#ppt_y-.1"/>
                                          </p:val>
                                        </p:tav>
                                        <p:tav tm="100000">
                                          <p:val>
                                            <p:strVal val="#ppt_y"/>
                                          </p:val>
                                        </p:tav>
                                      </p:tavLst>
                                    </p:anim>
                                  </p:childTnLst>
                                </p:cTn>
                              </p:par>
                              <p:par>
                                <p:cTn id="31" presetID="20" presetClass="entr" presetSubtype="0" fill="hold" nodeType="with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edge">
                                      <p:cBhvr>
                                        <p:cTn id="33" dur="2000"/>
                                        <p:tgtEl>
                                          <p:spTgt spid="15365"/>
                                        </p:tgtEl>
                                      </p:cBhvr>
                                    </p:animEffect>
                                  </p:childTnLst>
                                </p:cTn>
                              </p:par>
                              <p:par>
                                <p:cTn id="34" presetID="20" presetClass="entr" presetSubtype="0" fill="hold" nodeType="withEffect">
                                  <p:stCondLst>
                                    <p:cond delay="0"/>
                                  </p:stCondLst>
                                  <p:childTnLst>
                                    <p:set>
                                      <p:cBhvr>
                                        <p:cTn id="35" dur="1" fill="hold">
                                          <p:stCondLst>
                                            <p:cond delay="0"/>
                                          </p:stCondLst>
                                        </p:cTn>
                                        <p:tgtEl>
                                          <p:spTgt spid="15364"/>
                                        </p:tgtEl>
                                        <p:attrNameLst>
                                          <p:attrName>style.visibility</p:attrName>
                                        </p:attrNameLst>
                                      </p:cBhvr>
                                      <p:to>
                                        <p:strVal val="visible"/>
                                      </p:to>
                                    </p:set>
                                    <p:animEffect transition="in" filter="wedge">
                                      <p:cBhvr>
                                        <p:cTn id="36" dur="20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6" showWhenStopped="0">
                <p:cTn id="37" fill="hold" display="0">
                  <p:stCondLst>
                    <p:cond delay="indefinite"/>
                  </p:stCondLst>
                  <p:endCondLst>
                    <p:cond evt="onPrev" delay="0">
                      <p:tgtEl>
                        <p:sldTgt/>
                      </p:tgtEl>
                    </p:cond>
                    <p:cond evt="onStopAudio" delay="0">
                      <p:tgtEl>
                        <p:sldTgt/>
                      </p:tgtEl>
                    </p:cond>
                  </p:endCondLst>
                </p:cTn>
                <p:tgtEl>
                  <p:spTgt spid="21"/>
                </p:tgtEl>
              </p:cMediaNode>
            </p:audio>
          </p:childTnLst>
        </p:cTn>
      </p:par>
    </p:tnLst>
    <p:bldLst>
      <p:bldP spid="15362" grpId="0"/>
      <p:bldP spid="1536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49" name="Group 54"/>
          <p:cNvGrpSpPr>
            <a:grpSpLocks/>
          </p:cNvGrpSpPr>
          <p:nvPr/>
        </p:nvGrpSpPr>
        <p:grpSpPr bwMode="auto">
          <a:xfrm>
            <a:off x="0" y="0"/>
            <a:ext cx="9144000" cy="1428750"/>
            <a:chOff x="0" y="0"/>
            <a:chExt cx="5760" cy="900"/>
          </a:xfrm>
        </p:grpSpPr>
        <p:pic>
          <p:nvPicPr>
            <p:cNvPr id="27665" name="Picture 55"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7666" name="Picture 56"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7667" name="Picture 57"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7668" name="Picture 58"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7669" name="Picture 59"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7670" name="Picture 60"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7671" name="Picture 61"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9218" name="Rectangle 2"/>
          <p:cNvSpPr>
            <a:spLocks noGrp="1" noChangeArrowheads="1"/>
          </p:cNvSpPr>
          <p:nvPr>
            <p:ph type="title"/>
          </p:nvPr>
        </p:nvSpPr>
        <p:spPr>
          <a:xfrm>
            <a:off x="277813" y="274638"/>
            <a:ext cx="8686800" cy="850900"/>
          </a:xfrm>
        </p:spPr>
        <p:txBody>
          <a:bodyPr/>
          <a:lstStyle/>
          <a:p>
            <a:pPr eaLnBrk="1" hangingPunct="1"/>
            <a:r>
              <a:rPr lang="en-US" smtClean="0">
                <a:solidFill>
                  <a:srgbClr val="800000"/>
                </a:solidFill>
                <a:latin typeface="Monotype Corsiva" pitchFamily="66" charset="0"/>
              </a:rPr>
              <a:t>Числата на Фибоначи </a:t>
            </a:r>
            <a:r>
              <a:rPr lang="bg-BG" smtClean="0">
                <a:solidFill>
                  <a:srgbClr val="800000"/>
                </a:solidFill>
                <a:latin typeface="Monotype Corsiva" pitchFamily="66" charset="0"/>
              </a:rPr>
              <a:t>при животните</a:t>
            </a:r>
          </a:p>
        </p:txBody>
      </p:sp>
      <p:sp>
        <p:nvSpPr>
          <p:cNvPr id="9219" name="Rectangle 3"/>
          <p:cNvSpPr>
            <a:spLocks noGrp="1" noChangeArrowheads="1"/>
          </p:cNvSpPr>
          <p:nvPr>
            <p:ph type="body" idx="1"/>
          </p:nvPr>
        </p:nvSpPr>
        <p:spPr>
          <a:xfrm>
            <a:off x="468313" y="2276475"/>
            <a:ext cx="7067550" cy="1223963"/>
          </a:xfrm>
        </p:spPr>
        <p:txBody>
          <a:bodyPr/>
          <a:lstStyle/>
          <a:p>
            <a:pPr eaLnBrk="1" hangingPunct="1">
              <a:lnSpc>
                <a:spcPct val="80000"/>
              </a:lnSpc>
            </a:pPr>
            <a:r>
              <a:rPr lang="en-US" sz="2000" b="1" smtClean="0">
                <a:solidFill>
                  <a:srgbClr val="006600"/>
                </a:solidFill>
                <a:latin typeface="Palatino Linotype" pitchFamily="18" charset="0"/>
              </a:rPr>
              <a:t>Хидрата има 5 пипала</a:t>
            </a:r>
          </a:p>
          <a:p>
            <a:pPr eaLnBrk="1" hangingPunct="1">
              <a:lnSpc>
                <a:spcPct val="80000"/>
              </a:lnSpc>
            </a:pPr>
            <a:r>
              <a:rPr lang="ru-RU" sz="2000" b="1" smtClean="0">
                <a:solidFill>
                  <a:srgbClr val="006600"/>
                </a:solidFill>
                <a:latin typeface="Palatino Linotype" pitchFamily="18" charset="0"/>
              </a:rPr>
              <a:t>Броя на лъчите на морските звезди отговаря на числата на Фибоначи : 5, 8, 13, 21, 34, 55. </a:t>
            </a:r>
          </a:p>
          <a:p>
            <a:pPr eaLnBrk="1" hangingPunct="1">
              <a:lnSpc>
                <a:spcPct val="80000"/>
              </a:lnSpc>
            </a:pPr>
            <a:r>
              <a:rPr lang="ru-RU" sz="2000" b="1" smtClean="0">
                <a:solidFill>
                  <a:srgbClr val="006600"/>
                </a:solidFill>
                <a:latin typeface="Palatino Linotype" pitchFamily="18" charset="0"/>
              </a:rPr>
              <a:t>Октоподът, както всеки знае, има 8 псевдокрака</a:t>
            </a:r>
            <a:r>
              <a:rPr lang="bg-BG" sz="2000" b="1" smtClean="0">
                <a:latin typeface="Palatino Linotype" pitchFamily="18" charset="0"/>
              </a:rPr>
              <a:t> </a:t>
            </a:r>
          </a:p>
        </p:txBody>
      </p:sp>
      <p:pic>
        <p:nvPicPr>
          <p:cNvPr id="9222" name="Picture 6" descr="http://audio-spirit.com/%7Ewania/Fractals/images/F/Animals/hydra.jpg"/>
          <p:cNvPicPr>
            <a:picLocks noChangeAspect="1" noChangeArrowheads="1"/>
          </p:cNvPicPr>
          <p:nvPr/>
        </p:nvPicPr>
        <p:blipFill>
          <a:blip r:embed="rId3" r:link="rId4"/>
          <a:srcRect/>
          <a:stretch>
            <a:fillRect/>
          </a:stretch>
        </p:blipFill>
        <p:spPr bwMode="auto">
          <a:xfrm>
            <a:off x="650875" y="3595688"/>
            <a:ext cx="1905000" cy="2857500"/>
          </a:xfrm>
          <a:prstGeom prst="rect">
            <a:avLst/>
          </a:prstGeom>
          <a:noFill/>
          <a:ln w="9525">
            <a:noFill/>
            <a:miter lim="800000"/>
            <a:headEnd/>
            <a:tailEnd/>
          </a:ln>
        </p:spPr>
      </p:pic>
      <p:pic>
        <p:nvPicPr>
          <p:cNvPr id="9221" name="Picture 5" descr="http://audio-spirit.com/%7Ewania/Fractals/images/F/Animals/starfish.jpg"/>
          <p:cNvPicPr>
            <a:picLocks noChangeAspect="1" noChangeArrowheads="1"/>
          </p:cNvPicPr>
          <p:nvPr/>
        </p:nvPicPr>
        <p:blipFill>
          <a:blip r:embed="rId5" r:link="rId6"/>
          <a:srcRect/>
          <a:stretch>
            <a:fillRect/>
          </a:stretch>
        </p:blipFill>
        <p:spPr bwMode="auto">
          <a:xfrm>
            <a:off x="3203575" y="3595688"/>
            <a:ext cx="1920875" cy="2857500"/>
          </a:xfrm>
          <a:prstGeom prst="rect">
            <a:avLst/>
          </a:prstGeom>
          <a:noFill/>
          <a:ln w="9525">
            <a:noFill/>
            <a:miter lim="800000"/>
            <a:headEnd/>
            <a:tailEnd/>
          </a:ln>
        </p:spPr>
      </p:pic>
      <p:pic>
        <p:nvPicPr>
          <p:cNvPr id="9220" name="Picture 4" descr="http://audio-spirit.com/%7Ewania/Fractals/images/F/Animals/Octopus-in-aquarium.jpg"/>
          <p:cNvPicPr>
            <a:picLocks noChangeAspect="1" noChangeArrowheads="1"/>
          </p:cNvPicPr>
          <p:nvPr/>
        </p:nvPicPr>
        <p:blipFill>
          <a:blip r:embed="rId7" r:link="rId8"/>
          <a:srcRect/>
          <a:stretch>
            <a:fillRect/>
          </a:stretch>
        </p:blipFill>
        <p:spPr bwMode="auto">
          <a:xfrm>
            <a:off x="5724525" y="3573463"/>
            <a:ext cx="2879725" cy="2879725"/>
          </a:xfrm>
          <a:prstGeom prst="rect">
            <a:avLst/>
          </a:prstGeom>
          <a:noFill/>
          <a:ln w="9525">
            <a:noFill/>
            <a:miter lim="800000"/>
            <a:headEnd/>
            <a:tailEnd/>
          </a:ln>
        </p:spPr>
      </p:pic>
      <p:sp>
        <p:nvSpPr>
          <p:cNvPr id="27655" name="Rectangle 7"/>
          <p:cNvSpPr>
            <a:spLocks noChangeArrowheads="1"/>
          </p:cNvSpPr>
          <p:nvPr/>
        </p:nvSpPr>
        <p:spPr bwMode="auto">
          <a:xfrm>
            <a:off x="4325938" y="2641600"/>
            <a:ext cx="6251575" cy="0"/>
          </a:xfrm>
          <a:prstGeom prst="rect">
            <a:avLst/>
          </a:prstGeom>
          <a:noFill/>
          <a:ln w="9525">
            <a:noFill/>
            <a:miter lim="800000"/>
            <a:headEnd/>
            <a:tailEnd/>
          </a:ln>
        </p:spPr>
        <p:txBody>
          <a:bodyPr wrap="none" anchor="ctr">
            <a:spAutoFit/>
          </a:bodyPr>
          <a:lstStyle/>
          <a:p>
            <a:endParaRPr lang="en-US"/>
          </a:p>
        </p:txBody>
      </p:sp>
      <p:sp>
        <p:nvSpPr>
          <p:cNvPr id="27656" name="Rectangle 9"/>
          <p:cNvSpPr>
            <a:spLocks noChangeArrowheads="1"/>
          </p:cNvSpPr>
          <p:nvPr/>
        </p:nvSpPr>
        <p:spPr bwMode="auto">
          <a:xfrm>
            <a:off x="4325938" y="2641600"/>
            <a:ext cx="6251575" cy="0"/>
          </a:xfrm>
          <a:prstGeom prst="rect">
            <a:avLst/>
          </a:prstGeom>
          <a:noFill/>
          <a:ln w="9525">
            <a:noFill/>
            <a:miter lim="800000"/>
            <a:headEnd/>
            <a:tailEnd/>
          </a:ln>
        </p:spPr>
        <p:txBody>
          <a:bodyPr wrap="none" anchor="ctr">
            <a:spAutoFit/>
          </a:bodyPr>
          <a:lstStyle/>
          <a:p>
            <a:endParaRPr lang="en-US"/>
          </a:p>
        </p:txBody>
      </p:sp>
      <p:sp>
        <p:nvSpPr>
          <p:cNvPr id="27657" name="Rectangle 11"/>
          <p:cNvSpPr>
            <a:spLocks noChangeArrowheads="1"/>
          </p:cNvSpPr>
          <p:nvPr/>
        </p:nvSpPr>
        <p:spPr bwMode="auto">
          <a:xfrm>
            <a:off x="4325938" y="2641600"/>
            <a:ext cx="6251575" cy="0"/>
          </a:xfrm>
          <a:prstGeom prst="rect">
            <a:avLst/>
          </a:prstGeom>
          <a:noFill/>
          <a:ln w="9525">
            <a:noFill/>
            <a:miter lim="800000"/>
            <a:headEnd/>
            <a:tailEnd/>
          </a:ln>
        </p:spPr>
        <p:txBody>
          <a:bodyPr wrap="none" anchor="ctr">
            <a:spAutoFit/>
          </a:bodyPr>
          <a:lstStyle/>
          <a:p>
            <a:endParaRPr lang="en-US"/>
          </a:p>
        </p:txBody>
      </p:sp>
      <p:sp>
        <p:nvSpPr>
          <p:cNvPr id="27658" name="Rectangle 25"/>
          <p:cNvSpPr>
            <a:spLocks noChangeArrowheads="1"/>
          </p:cNvSpPr>
          <p:nvPr/>
        </p:nvSpPr>
        <p:spPr bwMode="auto">
          <a:xfrm>
            <a:off x="4659313" y="2525713"/>
            <a:ext cx="9144000" cy="0"/>
          </a:xfrm>
          <a:prstGeom prst="rect">
            <a:avLst/>
          </a:prstGeom>
          <a:noFill/>
          <a:ln w="9525">
            <a:noFill/>
            <a:miter lim="800000"/>
            <a:headEnd/>
            <a:tailEnd/>
          </a:ln>
        </p:spPr>
        <p:txBody>
          <a:bodyPr wrap="none" anchor="ctr">
            <a:spAutoFit/>
          </a:bodyPr>
          <a:lstStyle/>
          <a:p>
            <a:endParaRPr lang="en-US"/>
          </a:p>
        </p:txBody>
      </p:sp>
      <p:sp>
        <p:nvSpPr>
          <p:cNvPr id="27659" name="Rectangle 27"/>
          <p:cNvSpPr>
            <a:spLocks noChangeArrowheads="1"/>
          </p:cNvSpPr>
          <p:nvPr/>
        </p:nvSpPr>
        <p:spPr bwMode="auto">
          <a:xfrm>
            <a:off x="4600575" y="2989263"/>
            <a:ext cx="9144000" cy="0"/>
          </a:xfrm>
          <a:prstGeom prst="rect">
            <a:avLst/>
          </a:prstGeom>
          <a:noFill/>
          <a:ln w="9525">
            <a:noFill/>
            <a:miter lim="800000"/>
            <a:headEnd/>
            <a:tailEnd/>
          </a:ln>
        </p:spPr>
        <p:txBody>
          <a:bodyPr wrap="none" anchor="ctr">
            <a:spAutoFit/>
          </a:bodyPr>
          <a:lstStyle/>
          <a:p>
            <a:endParaRPr lang="en-US"/>
          </a:p>
        </p:txBody>
      </p:sp>
      <p:sp>
        <p:nvSpPr>
          <p:cNvPr id="27660" name="Rectangle 30"/>
          <p:cNvSpPr>
            <a:spLocks noChangeArrowheads="1"/>
          </p:cNvSpPr>
          <p:nvPr/>
        </p:nvSpPr>
        <p:spPr bwMode="auto">
          <a:xfrm>
            <a:off x="4354513" y="2684463"/>
            <a:ext cx="6251575" cy="0"/>
          </a:xfrm>
          <a:prstGeom prst="rect">
            <a:avLst/>
          </a:prstGeom>
          <a:noFill/>
          <a:ln w="9525">
            <a:noFill/>
            <a:miter lim="800000"/>
            <a:headEnd/>
            <a:tailEnd/>
          </a:ln>
        </p:spPr>
        <p:txBody>
          <a:bodyPr wrap="none" anchor="ctr">
            <a:spAutoFit/>
          </a:bodyPr>
          <a:lstStyle/>
          <a:p>
            <a:endParaRPr lang="en-US"/>
          </a:p>
        </p:txBody>
      </p:sp>
      <p:sp>
        <p:nvSpPr>
          <p:cNvPr id="27661" name="Rectangle 32"/>
          <p:cNvSpPr>
            <a:spLocks noChangeArrowheads="1"/>
          </p:cNvSpPr>
          <p:nvPr/>
        </p:nvSpPr>
        <p:spPr bwMode="auto">
          <a:xfrm>
            <a:off x="4354513" y="2684463"/>
            <a:ext cx="6251575" cy="0"/>
          </a:xfrm>
          <a:prstGeom prst="rect">
            <a:avLst/>
          </a:prstGeom>
          <a:noFill/>
          <a:ln w="9525">
            <a:noFill/>
            <a:miter lim="800000"/>
            <a:headEnd/>
            <a:tailEnd/>
          </a:ln>
        </p:spPr>
        <p:txBody>
          <a:bodyPr wrap="none" anchor="ctr">
            <a:spAutoFit/>
          </a:bodyPr>
          <a:lstStyle/>
          <a:p>
            <a:endParaRPr lang="en-US"/>
          </a:p>
        </p:txBody>
      </p:sp>
      <p:sp>
        <p:nvSpPr>
          <p:cNvPr id="27662" name="Rectangle 45"/>
          <p:cNvSpPr>
            <a:spLocks noChangeArrowheads="1"/>
          </p:cNvSpPr>
          <p:nvPr/>
        </p:nvSpPr>
        <p:spPr bwMode="auto">
          <a:xfrm>
            <a:off x="4614863" y="2946400"/>
            <a:ext cx="9144000" cy="0"/>
          </a:xfrm>
          <a:prstGeom prst="rect">
            <a:avLst/>
          </a:prstGeom>
          <a:noFill/>
          <a:ln w="9525">
            <a:noFill/>
            <a:miter lim="800000"/>
            <a:headEnd/>
            <a:tailEnd/>
          </a:ln>
        </p:spPr>
        <p:txBody>
          <a:bodyPr wrap="none" anchor="ctr">
            <a:spAutoFit/>
          </a:bodyPr>
          <a:lstStyle/>
          <a:p>
            <a:endParaRPr lang="en-US"/>
          </a:p>
        </p:txBody>
      </p:sp>
      <p:sp>
        <p:nvSpPr>
          <p:cNvPr id="27663" name="Rectangle 47"/>
          <p:cNvSpPr>
            <a:spLocks noChangeArrowheads="1"/>
          </p:cNvSpPr>
          <p:nvPr/>
        </p:nvSpPr>
        <p:spPr bwMode="auto">
          <a:xfrm>
            <a:off x="6618288" y="2003425"/>
            <a:ext cx="9144000" cy="0"/>
          </a:xfrm>
          <a:prstGeom prst="rect">
            <a:avLst/>
          </a:prstGeom>
          <a:noFill/>
          <a:ln w="9525">
            <a:noFill/>
            <a:miter lim="800000"/>
            <a:headEnd/>
            <a:tailEnd/>
          </a:ln>
        </p:spPr>
        <p:txBody>
          <a:bodyPr wrap="none" anchor="ctr">
            <a:spAutoFit/>
          </a:bodyPr>
          <a:lstStyle/>
          <a:p>
            <a:endParaRPr lang="en-US"/>
          </a:p>
        </p:txBody>
      </p:sp>
      <p:sp>
        <p:nvSpPr>
          <p:cNvPr id="9269" name="Rectangle 53"/>
          <p:cNvSpPr>
            <a:spLocks noChangeArrowheads="1"/>
          </p:cNvSpPr>
          <p:nvPr/>
        </p:nvSpPr>
        <p:spPr bwMode="auto">
          <a:xfrm>
            <a:off x="539750" y="1450975"/>
            <a:ext cx="7775575" cy="838200"/>
          </a:xfrm>
          <a:prstGeom prst="rect">
            <a:avLst/>
          </a:prstGeom>
          <a:noFill/>
          <a:ln w="9525">
            <a:noFill/>
            <a:miter lim="800000"/>
            <a:headEnd/>
            <a:tailEnd/>
          </a:ln>
        </p:spPr>
        <p:txBody>
          <a:bodyPr>
            <a:spAutoFit/>
          </a:bodyPr>
          <a:lstStyle/>
          <a:p>
            <a:pPr indent="265113">
              <a:lnSpc>
                <a:spcPct val="80000"/>
              </a:lnSpc>
              <a:spcBef>
                <a:spcPct val="20000"/>
              </a:spcBef>
            </a:pPr>
            <a:r>
              <a:rPr lang="en-US" b="1">
                <a:solidFill>
                  <a:srgbClr val="006600"/>
                </a:solidFill>
                <a:latin typeface="Palatino Linotype" pitchFamily="18" charset="0"/>
              </a:rPr>
              <a:t>Числата на Фибоначи</a:t>
            </a:r>
            <a:r>
              <a:rPr lang="bg-BG" b="1">
                <a:solidFill>
                  <a:srgbClr val="006600"/>
                </a:solidFill>
                <a:latin typeface="Palatino Linotype" pitchFamily="18" charset="0"/>
              </a:rPr>
              <a:t> </a:t>
            </a:r>
            <a:r>
              <a:rPr lang="en-US" b="1">
                <a:solidFill>
                  <a:srgbClr val="006600"/>
                </a:solidFill>
                <a:latin typeface="Palatino Linotype" pitchFamily="18" charset="0"/>
              </a:rPr>
              <a:t>(3, 5, 8, 13,..) се проявяват често на различните живи организми, в броя на отделните части, съставящи цялото. </a:t>
            </a:r>
            <a:endParaRPr lang="bg-BG" b="1">
              <a:solidFill>
                <a:srgbClr val="006600"/>
              </a:solidFill>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9269"/>
                                        </p:tgtEl>
                                        <p:attrNameLst>
                                          <p:attrName>style.visibility</p:attrName>
                                        </p:attrNameLst>
                                      </p:cBhvr>
                                      <p:to>
                                        <p:strVal val="visible"/>
                                      </p:to>
                                    </p:set>
                                    <p:animEffect transition="in" filter="fade">
                                      <p:cBhvr>
                                        <p:cTn id="12" dur="1000"/>
                                        <p:tgtEl>
                                          <p:spTgt spid="9269"/>
                                        </p:tgtEl>
                                      </p:cBhvr>
                                    </p:animEffect>
                                    <p:anim calcmode="lin" valueType="num">
                                      <p:cBhvr>
                                        <p:cTn id="13" dur="1000" fill="hold"/>
                                        <p:tgtEl>
                                          <p:spTgt spid="9269"/>
                                        </p:tgtEl>
                                        <p:attrNameLst>
                                          <p:attrName>ppt_x</p:attrName>
                                        </p:attrNameLst>
                                      </p:cBhvr>
                                      <p:tavLst>
                                        <p:tav tm="0">
                                          <p:val>
                                            <p:strVal val="#ppt_x"/>
                                          </p:val>
                                        </p:tav>
                                        <p:tav tm="100000">
                                          <p:val>
                                            <p:strVal val="#ppt_x"/>
                                          </p:val>
                                        </p:tav>
                                      </p:tavLst>
                                    </p:anim>
                                    <p:anim calcmode="lin" valueType="num">
                                      <p:cBhvr>
                                        <p:cTn id="14" dur="1000" fill="hold"/>
                                        <p:tgtEl>
                                          <p:spTgt spid="926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9219">
                                            <p:txEl>
                                              <p:pRg st="0" end="0"/>
                                            </p:txEl>
                                          </p:spTgt>
                                        </p:tgtEl>
                                        <p:attrNameLst>
                                          <p:attrName>style.visibility</p:attrName>
                                        </p:attrNameLst>
                                      </p:cBhvr>
                                      <p:to>
                                        <p:strVal val="visible"/>
                                      </p:to>
                                    </p:set>
                                    <p:animEffect transition="in" filter="fade">
                                      <p:cBhvr>
                                        <p:cTn id="19" dur="1000"/>
                                        <p:tgtEl>
                                          <p:spTgt spid="9219">
                                            <p:txEl>
                                              <p:pRg st="0" end="0"/>
                                            </p:txEl>
                                          </p:spTgt>
                                        </p:tgtEl>
                                      </p:cBhvr>
                                    </p:animEffect>
                                    <p:anim calcmode="lin" valueType="num">
                                      <p:cBhvr>
                                        <p:cTn id="20"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9219">
                                            <p:txEl>
                                              <p:pRg st="1" end="1"/>
                                            </p:txEl>
                                          </p:spTgt>
                                        </p:tgtEl>
                                        <p:attrNameLst>
                                          <p:attrName>style.visibility</p:attrName>
                                        </p:attrNameLst>
                                      </p:cBhvr>
                                      <p:to>
                                        <p:strVal val="visible"/>
                                      </p:to>
                                    </p:set>
                                    <p:animEffect transition="in" filter="fade">
                                      <p:cBhvr>
                                        <p:cTn id="26" dur="1000"/>
                                        <p:tgtEl>
                                          <p:spTgt spid="9219">
                                            <p:txEl>
                                              <p:pRg st="1" end="1"/>
                                            </p:txEl>
                                          </p:spTgt>
                                        </p:tgtEl>
                                      </p:cBhvr>
                                    </p:animEffect>
                                    <p:anim calcmode="lin" valueType="num">
                                      <p:cBhvr>
                                        <p:cTn id="27"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9219">
                                            <p:txEl>
                                              <p:pRg st="2" end="2"/>
                                            </p:txEl>
                                          </p:spTgt>
                                        </p:tgtEl>
                                        <p:attrNameLst>
                                          <p:attrName>style.visibility</p:attrName>
                                        </p:attrNameLst>
                                      </p:cBhvr>
                                      <p:to>
                                        <p:strVal val="visible"/>
                                      </p:to>
                                    </p:set>
                                    <p:animEffect transition="in" filter="fade">
                                      <p:cBhvr>
                                        <p:cTn id="33" dur="1000"/>
                                        <p:tgtEl>
                                          <p:spTgt spid="9219">
                                            <p:txEl>
                                              <p:pRg st="2" end="2"/>
                                            </p:txEl>
                                          </p:spTgt>
                                        </p:tgtEl>
                                      </p:cBhvr>
                                    </p:animEffect>
                                    <p:anim calcmode="lin" valueType="num">
                                      <p:cBhvr>
                                        <p:cTn id="34"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9219">
                                            <p:txEl>
                                              <p:pRg st="2" end="2"/>
                                            </p:txEl>
                                          </p:spTgt>
                                        </p:tgtEl>
                                        <p:attrNameLst>
                                          <p:attrName>ppt_y</p:attrName>
                                        </p:attrNameLst>
                                      </p:cBhvr>
                                      <p:tavLst>
                                        <p:tav tm="0">
                                          <p:val>
                                            <p:strVal val="#ppt_y-.1"/>
                                          </p:val>
                                        </p:tav>
                                        <p:tav tm="100000">
                                          <p:val>
                                            <p:strVal val="#ppt_y"/>
                                          </p:val>
                                        </p:tav>
                                      </p:tavLst>
                                    </p:anim>
                                  </p:childTnLst>
                                </p:cTn>
                              </p:par>
                              <p:par>
                                <p:cTn id="36" presetID="20" presetClass="entr" presetSubtype="0" fill="hold" nodeType="withEffect">
                                  <p:stCondLst>
                                    <p:cond delay="0"/>
                                  </p:stCondLst>
                                  <p:childTnLst>
                                    <p:set>
                                      <p:cBhvr>
                                        <p:cTn id="37" dur="1" fill="hold">
                                          <p:stCondLst>
                                            <p:cond delay="0"/>
                                          </p:stCondLst>
                                        </p:cTn>
                                        <p:tgtEl>
                                          <p:spTgt spid="9222"/>
                                        </p:tgtEl>
                                        <p:attrNameLst>
                                          <p:attrName>style.visibility</p:attrName>
                                        </p:attrNameLst>
                                      </p:cBhvr>
                                      <p:to>
                                        <p:strVal val="visible"/>
                                      </p:to>
                                    </p:set>
                                    <p:animEffect transition="in" filter="wedge">
                                      <p:cBhvr>
                                        <p:cTn id="38" dur="2000"/>
                                        <p:tgtEl>
                                          <p:spTgt spid="9222"/>
                                        </p:tgtEl>
                                      </p:cBhvr>
                                    </p:animEffect>
                                  </p:childTnLst>
                                </p:cTn>
                              </p:par>
                              <p:par>
                                <p:cTn id="39" presetID="20" presetClass="entr" presetSubtype="0" fill="hold" nodeType="withEffect">
                                  <p:stCondLst>
                                    <p:cond delay="0"/>
                                  </p:stCondLst>
                                  <p:childTnLst>
                                    <p:set>
                                      <p:cBhvr>
                                        <p:cTn id="40" dur="1" fill="hold">
                                          <p:stCondLst>
                                            <p:cond delay="0"/>
                                          </p:stCondLst>
                                        </p:cTn>
                                        <p:tgtEl>
                                          <p:spTgt spid="9221"/>
                                        </p:tgtEl>
                                        <p:attrNameLst>
                                          <p:attrName>style.visibility</p:attrName>
                                        </p:attrNameLst>
                                      </p:cBhvr>
                                      <p:to>
                                        <p:strVal val="visible"/>
                                      </p:to>
                                    </p:set>
                                    <p:animEffect transition="in" filter="wedge">
                                      <p:cBhvr>
                                        <p:cTn id="41" dur="2000"/>
                                        <p:tgtEl>
                                          <p:spTgt spid="9221"/>
                                        </p:tgtEl>
                                      </p:cBhvr>
                                    </p:animEffect>
                                  </p:childTnLst>
                                </p:cTn>
                              </p:par>
                              <p:par>
                                <p:cTn id="42" presetID="20" presetClass="entr" presetSubtype="0" fill="hold" nodeType="withEffect">
                                  <p:stCondLst>
                                    <p:cond delay="0"/>
                                  </p:stCondLst>
                                  <p:childTnLst>
                                    <p:set>
                                      <p:cBhvr>
                                        <p:cTn id="43" dur="1" fill="hold">
                                          <p:stCondLst>
                                            <p:cond delay="0"/>
                                          </p:stCondLst>
                                        </p:cTn>
                                        <p:tgtEl>
                                          <p:spTgt spid="9220"/>
                                        </p:tgtEl>
                                        <p:attrNameLst>
                                          <p:attrName>style.visibility</p:attrName>
                                        </p:attrNameLst>
                                      </p:cBhvr>
                                      <p:to>
                                        <p:strVal val="visible"/>
                                      </p:to>
                                    </p:set>
                                    <p:animEffect transition="in" filter="wedge">
                                      <p:cBhvr>
                                        <p:cTn id="44"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P spid="92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8"/>
          <p:cNvGrpSpPr>
            <a:grpSpLocks/>
          </p:cNvGrpSpPr>
          <p:nvPr/>
        </p:nvGrpSpPr>
        <p:grpSpPr bwMode="auto">
          <a:xfrm>
            <a:off x="0" y="0"/>
            <a:ext cx="9144000" cy="1428750"/>
            <a:chOff x="0" y="0"/>
            <a:chExt cx="5760" cy="900"/>
          </a:xfrm>
        </p:grpSpPr>
        <p:pic>
          <p:nvPicPr>
            <p:cNvPr id="28679"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8680"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8681"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8682"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8683"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8684"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8685"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pic>
        <p:nvPicPr>
          <p:cNvPr id="24580" name="Picture 4" descr="http://audio-spirit.com/%7Ewania/Fractals/images/F/Animals/xiphosura.jpg"/>
          <p:cNvPicPr>
            <a:picLocks noChangeAspect="1" noChangeArrowheads="1"/>
          </p:cNvPicPr>
          <p:nvPr/>
        </p:nvPicPr>
        <p:blipFill>
          <a:blip r:embed="rId3" r:link="rId4"/>
          <a:srcRect/>
          <a:stretch>
            <a:fillRect/>
          </a:stretch>
        </p:blipFill>
        <p:spPr bwMode="auto">
          <a:xfrm>
            <a:off x="5219700" y="1652588"/>
            <a:ext cx="3313113" cy="2208212"/>
          </a:xfrm>
          <a:prstGeom prst="rect">
            <a:avLst/>
          </a:prstGeom>
          <a:noFill/>
          <a:ln w="9525">
            <a:noFill/>
            <a:miter lim="800000"/>
            <a:headEnd/>
            <a:tailEnd/>
          </a:ln>
        </p:spPr>
      </p:pic>
      <p:pic>
        <p:nvPicPr>
          <p:cNvPr id="24581" name="Picture 5" descr="http://audio-spirit.com/%7Ewania/Fractals/images/F/Animals/langusta-korsika.jpg"/>
          <p:cNvPicPr>
            <a:picLocks noChangeAspect="1" noChangeArrowheads="1"/>
          </p:cNvPicPr>
          <p:nvPr/>
        </p:nvPicPr>
        <p:blipFill>
          <a:blip r:embed="rId5" r:link="rId6"/>
          <a:srcRect/>
          <a:stretch>
            <a:fillRect/>
          </a:stretch>
        </p:blipFill>
        <p:spPr bwMode="auto">
          <a:xfrm>
            <a:off x="684213" y="3905250"/>
            <a:ext cx="3714750" cy="2476500"/>
          </a:xfrm>
          <a:prstGeom prst="rect">
            <a:avLst/>
          </a:prstGeom>
          <a:noFill/>
          <a:ln w="9525">
            <a:noFill/>
            <a:miter lim="800000"/>
            <a:headEnd/>
            <a:tailEnd/>
          </a:ln>
        </p:spPr>
      </p:pic>
      <p:sp>
        <p:nvSpPr>
          <p:cNvPr id="24582" name="Rectangle 6"/>
          <p:cNvSpPr>
            <a:spLocks noChangeArrowheads="1"/>
          </p:cNvSpPr>
          <p:nvPr/>
        </p:nvSpPr>
        <p:spPr bwMode="auto">
          <a:xfrm>
            <a:off x="755650" y="1541463"/>
            <a:ext cx="4032250" cy="1311275"/>
          </a:xfrm>
          <a:prstGeom prst="rect">
            <a:avLst/>
          </a:prstGeom>
          <a:noFill/>
          <a:ln w="9525">
            <a:noFill/>
            <a:miter lim="800000"/>
            <a:headEnd/>
            <a:tailEnd/>
          </a:ln>
        </p:spPr>
        <p:txBody>
          <a:bodyPr>
            <a:spAutoFit/>
          </a:bodyPr>
          <a:lstStyle/>
          <a:p>
            <a:r>
              <a:rPr lang="ru-RU" b="1">
                <a:solidFill>
                  <a:srgbClr val="006600"/>
                </a:solidFill>
                <a:latin typeface="Palatino Linotype" pitchFamily="18" charset="0"/>
              </a:rPr>
              <a:t>Мечеопашати (лат. </a:t>
            </a:r>
            <a:r>
              <a:rPr lang="en-US" b="1">
                <a:solidFill>
                  <a:srgbClr val="006600"/>
                </a:solidFill>
                <a:latin typeface="Palatino Linotype" pitchFamily="18" charset="0"/>
              </a:rPr>
              <a:t>xiphosura</a:t>
            </a:r>
            <a:r>
              <a:rPr lang="ru-RU" b="1">
                <a:solidFill>
                  <a:srgbClr val="006600"/>
                </a:solidFill>
                <a:latin typeface="Palatino Linotype" pitchFamily="18" charset="0"/>
              </a:rPr>
              <a:t>)</a:t>
            </a:r>
            <a:r>
              <a:rPr lang="ru-RU">
                <a:solidFill>
                  <a:srgbClr val="006600"/>
                </a:solidFill>
                <a:latin typeface="Palatino Linotype" pitchFamily="18" charset="0"/>
              </a:rPr>
              <a:t>- 5 двойки крайници, 5 двойки шипове на корема, 5 сегмента на гърдите. </a:t>
            </a:r>
            <a:endParaRPr lang="bg-BG">
              <a:solidFill>
                <a:srgbClr val="006600"/>
              </a:solidFill>
              <a:latin typeface="Palatino Linotype" pitchFamily="18" charset="0"/>
            </a:endParaRPr>
          </a:p>
        </p:txBody>
      </p:sp>
      <p:sp>
        <p:nvSpPr>
          <p:cNvPr id="24583" name="Rectangle 7"/>
          <p:cNvSpPr>
            <a:spLocks noChangeArrowheads="1"/>
          </p:cNvSpPr>
          <p:nvPr/>
        </p:nvSpPr>
        <p:spPr bwMode="auto">
          <a:xfrm>
            <a:off x="4859338" y="4941888"/>
            <a:ext cx="4032250" cy="1311275"/>
          </a:xfrm>
          <a:prstGeom prst="rect">
            <a:avLst/>
          </a:prstGeom>
          <a:noFill/>
          <a:ln w="9525">
            <a:noFill/>
            <a:miter lim="800000"/>
            <a:headEnd/>
            <a:tailEnd/>
          </a:ln>
        </p:spPr>
        <p:txBody>
          <a:bodyPr>
            <a:spAutoFit/>
          </a:bodyPr>
          <a:lstStyle/>
          <a:p>
            <a:r>
              <a:rPr lang="ru-RU" b="1">
                <a:solidFill>
                  <a:srgbClr val="006600"/>
                </a:solidFill>
                <a:latin typeface="Palatino Linotype" pitchFamily="18" charset="0"/>
              </a:rPr>
              <a:t>Лангуста </a:t>
            </a:r>
            <a:r>
              <a:rPr lang="ru-RU">
                <a:solidFill>
                  <a:srgbClr val="006600"/>
                </a:solidFill>
                <a:latin typeface="Palatino Linotype" pitchFamily="18" charset="0"/>
              </a:rPr>
              <a:t>- 5 двойки крака, 5 перки на опашката, всеки крак се състои от 5 части, а корема - от 5 сегмента</a:t>
            </a:r>
            <a:endParaRPr lang="bg-BG">
              <a:solidFill>
                <a:srgbClr val="006600"/>
              </a:solidFill>
              <a:latin typeface="Palatino Linotype" pitchFamily="18" charset="0"/>
            </a:endParaRPr>
          </a:p>
        </p:txBody>
      </p:sp>
      <p:sp>
        <p:nvSpPr>
          <p:cNvPr id="24593" name="Rectangle 17"/>
          <p:cNvSpPr>
            <a:spLocks noGrp="1" noChangeArrowheads="1"/>
          </p:cNvSpPr>
          <p:nvPr>
            <p:ph type="title"/>
          </p:nvPr>
        </p:nvSpPr>
        <p:spPr>
          <a:xfrm>
            <a:off x="206375" y="44450"/>
            <a:ext cx="8686800" cy="850900"/>
          </a:xfrm>
        </p:spPr>
        <p:txBody>
          <a:bodyPr/>
          <a:lstStyle/>
          <a:p>
            <a:pPr eaLnBrk="1" hangingPunct="1"/>
            <a:r>
              <a:rPr lang="en-US" smtClean="0">
                <a:solidFill>
                  <a:srgbClr val="800000"/>
                </a:solidFill>
                <a:latin typeface="Monotype Corsiva" pitchFamily="66" charset="0"/>
              </a:rPr>
              <a:t>Числата на Фибоначи </a:t>
            </a:r>
            <a:r>
              <a:rPr lang="bg-BG" smtClean="0">
                <a:solidFill>
                  <a:srgbClr val="800000"/>
                </a:solidFill>
                <a:latin typeface="Monotype Corsiva" pitchFamily="66" charset="0"/>
              </a:rPr>
              <a:t>при животните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593"/>
                                        </p:tgtEl>
                                        <p:attrNameLst>
                                          <p:attrName>style.visibility</p:attrName>
                                        </p:attrNameLst>
                                      </p:cBhvr>
                                      <p:to>
                                        <p:strVal val="visible"/>
                                      </p:to>
                                    </p:set>
                                    <p:animEffect transition="in" filter="fade">
                                      <p:cBhvr>
                                        <p:cTn id="7" dur="2000"/>
                                        <p:tgtEl>
                                          <p:spTgt spid="2459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4582"/>
                                        </p:tgtEl>
                                        <p:attrNameLst>
                                          <p:attrName>style.visibility</p:attrName>
                                        </p:attrNameLst>
                                      </p:cBhvr>
                                      <p:to>
                                        <p:strVal val="visible"/>
                                      </p:to>
                                    </p:set>
                                    <p:animEffect transition="in" filter="fade">
                                      <p:cBhvr>
                                        <p:cTn id="12" dur="1000"/>
                                        <p:tgtEl>
                                          <p:spTgt spid="24582"/>
                                        </p:tgtEl>
                                      </p:cBhvr>
                                    </p:animEffect>
                                    <p:anim calcmode="lin" valueType="num">
                                      <p:cBhvr>
                                        <p:cTn id="13" dur="1000" fill="hold"/>
                                        <p:tgtEl>
                                          <p:spTgt spid="24582"/>
                                        </p:tgtEl>
                                        <p:attrNameLst>
                                          <p:attrName>ppt_x</p:attrName>
                                        </p:attrNameLst>
                                      </p:cBhvr>
                                      <p:tavLst>
                                        <p:tav tm="0">
                                          <p:val>
                                            <p:strVal val="#ppt_x"/>
                                          </p:val>
                                        </p:tav>
                                        <p:tav tm="100000">
                                          <p:val>
                                            <p:strVal val="#ppt_x"/>
                                          </p:val>
                                        </p:tav>
                                      </p:tavLst>
                                    </p:anim>
                                    <p:anim calcmode="lin" valueType="num">
                                      <p:cBhvr>
                                        <p:cTn id="14" dur="1000" fill="hold"/>
                                        <p:tgtEl>
                                          <p:spTgt spid="24582"/>
                                        </p:tgtEl>
                                        <p:attrNameLst>
                                          <p:attrName>ppt_y</p:attrName>
                                        </p:attrNameLst>
                                      </p:cBhvr>
                                      <p:tavLst>
                                        <p:tav tm="0">
                                          <p:val>
                                            <p:strVal val="#ppt_y-.1"/>
                                          </p:val>
                                        </p:tav>
                                        <p:tav tm="100000">
                                          <p:val>
                                            <p:strVal val="#ppt_y"/>
                                          </p:val>
                                        </p:tav>
                                      </p:tavLst>
                                    </p:anim>
                                  </p:childTnLst>
                                </p:cTn>
                              </p:par>
                              <p:par>
                                <p:cTn id="15" presetID="20" presetClass="entr" presetSubtype="0" fill="hold" nodeType="withEffect">
                                  <p:stCondLst>
                                    <p:cond delay="0"/>
                                  </p:stCondLst>
                                  <p:childTnLst>
                                    <p:set>
                                      <p:cBhvr>
                                        <p:cTn id="16" dur="1" fill="hold">
                                          <p:stCondLst>
                                            <p:cond delay="0"/>
                                          </p:stCondLst>
                                        </p:cTn>
                                        <p:tgtEl>
                                          <p:spTgt spid="24580"/>
                                        </p:tgtEl>
                                        <p:attrNameLst>
                                          <p:attrName>style.visibility</p:attrName>
                                        </p:attrNameLst>
                                      </p:cBhvr>
                                      <p:to>
                                        <p:strVal val="visible"/>
                                      </p:to>
                                    </p:set>
                                    <p:animEffect transition="in" filter="wedge">
                                      <p:cBhvr>
                                        <p:cTn id="17" dur="2000"/>
                                        <p:tgtEl>
                                          <p:spTgt spid="24580"/>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24583"/>
                                        </p:tgtEl>
                                        <p:attrNameLst>
                                          <p:attrName>style.visibility</p:attrName>
                                        </p:attrNameLst>
                                      </p:cBhvr>
                                      <p:to>
                                        <p:strVal val="visible"/>
                                      </p:to>
                                    </p:set>
                                    <p:animEffect transition="in" filter="fade">
                                      <p:cBhvr>
                                        <p:cTn id="22" dur="1000"/>
                                        <p:tgtEl>
                                          <p:spTgt spid="24583"/>
                                        </p:tgtEl>
                                      </p:cBhvr>
                                    </p:animEffect>
                                    <p:anim calcmode="lin" valueType="num">
                                      <p:cBhvr>
                                        <p:cTn id="23" dur="1000" fill="hold"/>
                                        <p:tgtEl>
                                          <p:spTgt spid="24583"/>
                                        </p:tgtEl>
                                        <p:attrNameLst>
                                          <p:attrName>ppt_x</p:attrName>
                                        </p:attrNameLst>
                                      </p:cBhvr>
                                      <p:tavLst>
                                        <p:tav tm="0">
                                          <p:val>
                                            <p:strVal val="#ppt_x"/>
                                          </p:val>
                                        </p:tav>
                                        <p:tav tm="100000">
                                          <p:val>
                                            <p:strVal val="#ppt_x"/>
                                          </p:val>
                                        </p:tav>
                                      </p:tavLst>
                                    </p:anim>
                                    <p:anim calcmode="lin" valueType="num">
                                      <p:cBhvr>
                                        <p:cTn id="24" dur="1000" fill="hold"/>
                                        <p:tgtEl>
                                          <p:spTgt spid="24583"/>
                                        </p:tgtEl>
                                        <p:attrNameLst>
                                          <p:attrName>ppt_y</p:attrName>
                                        </p:attrNameLst>
                                      </p:cBhvr>
                                      <p:tavLst>
                                        <p:tav tm="0">
                                          <p:val>
                                            <p:strVal val="#ppt_y-.1"/>
                                          </p:val>
                                        </p:tav>
                                        <p:tav tm="100000">
                                          <p:val>
                                            <p:strVal val="#ppt_y"/>
                                          </p:val>
                                        </p:tav>
                                      </p:tavLst>
                                    </p:anim>
                                  </p:childTnLst>
                                </p:cTn>
                              </p:par>
                              <p:par>
                                <p:cTn id="25" presetID="20" presetClass="entr" presetSubtype="0" fill="hold" nodeType="withEffect">
                                  <p:stCondLst>
                                    <p:cond delay="0"/>
                                  </p:stCondLst>
                                  <p:childTnLst>
                                    <p:set>
                                      <p:cBhvr>
                                        <p:cTn id="26" dur="1" fill="hold">
                                          <p:stCondLst>
                                            <p:cond delay="0"/>
                                          </p:stCondLst>
                                        </p:cTn>
                                        <p:tgtEl>
                                          <p:spTgt spid="24581"/>
                                        </p:tgtEl>
                                        <p:attrNameLst>
                                          <p:attrName>style.visibility</p:attrName>
                                        </p:attrNameLst>
                                      </p:cBhvr>
                                      <p:to>
                                        <p:strVal val="visible"/>
                                      </p:to>
                                    </p:set>
                                    <p:animEffect transition="in" filter="wedge">
                                      <p:cBhvr>
                                        <p:cTn id="27" dur="20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p:bldP spid="24583" grpId="0"/>
      <p:bldP spid="2459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Group 13"/>
          <p:cNvGrpSpPr>
            <a:grpSpLocks/>
          </p:cNvGrpSpPr>
          <p:nvPr/>
        </p:nvGrpSpPr>
        <p:grpSpPr bwMode="auto">
          <a:xfrm>
            <a:off x="0" y="0"/>
            <a:ext cx="9144000" cy="1428750"/>
            <a:chOff x="0" y="0"/>
            <a:chExt cx="5760" cy="900"/>
          </a:xfrm>
        </p:grpSpPr>
        <p:pic>
          <p:nvPicPr>
            <p:cNvPr id="29703" name="Picture 14"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29704" name="Picture 15"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29705" name="Picture 16"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29706" name="Picture 17"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29707" name="Picture 18"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29708" name="Picture 19"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29709" name="Picture 20"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pic>
        <p:nvPicPr>
          <p:cNvPr id="21509" name="Picture 5" descr="http://audio-spirit.com/%7Ewania/Fractals/images/F/Animals/anax2.jpg"/>
          <p:cNvPicPr>
            <a:picLocks noChangeAspect="1" noChangeArrowheads="1"/>
          </p:cNvPicPr>
          <p:nvPr/>
        </p:nvPicPr>
        <p:blipFill>
          <a:blip r:embed="rId3" r:link="rId4"/>
          <a:srcRect/>
          <a:stretch>
            <a:fillRect/>
          </a:stretch>
        </p:blipFill>
        <p:spPr bwMode="auto">
          <a:xfrm>
            <a:off x="468313" y="4602163"/>
            <a:ext cx="6481762" cy="1851025"/>
          </a:xfrm>
          <a:prstGeom prst="rect">
            <a:avLst/>
          </a:prstGeom>
          <a:noFill/>
          <a:ln w="9525">
            <a:noFill/>
            <a:miter lim="800000"/>
            <a:headEnd/>
            <a:tailEnd/>
          </a:ln>
        </p:spPr>
      </p:pic>
      <p:pic>
        <p:nvPicPr>
          <p:cNvPr id="21511" name="Picture 7" descr="http://audio-spirit.com/%7Ewania/Fractals/images/F/Animals/scorpion.jpg"/>
          <p:cNvPicPr>
            <a:picLocks noChangeAspect="1" noChangeArrowheads="1"/>
          </p:cNvPicPr>
          <p:nvPr/>
        </p:nvPicPr>
        <p:blipFill>
          <a:blip r:embed="rId5" r:link="rId6"/>
          <a:srcRect/>
          <a:stretch>
            <a:fillRect/>
          </a:stretch>
        </p:blipFill>
        <p:spPr bwMode="auto">
          <a:xfrm>
            <a:off x="5938838" y="1665288"/>
            <a:ext cx="2881312" cy="2484437"/>
          </a:xfrm>
          <a:prstGeom prst="rect">
            <a:avLst/>
          </a:prstGeom>
          <a:noFill/>
          <a:ln w="9525">
            <a:noFill/>
            <a:miter lim="800000"/>
            <a:headEnd/>
            <a:tailEnd/>
          </a:ln>
        </p:spPr>
      </p:pic>
      <p:sp>
        <p:nvSpPr>
          <p:cNvPr id="21513" name="Rectangle 9"/>
          <p:cNvSpPr>
            <a:spLocks noChangeArrowheads="1"/>
          </p:cNvSpPr>
          <p:nvPr/>
        </p:nvSpPr>
        <p:spPr bwMode="auto">
          <a:xfrm>
            <a:off x="1258888" y="1700213"/>
            <a:ext cx="4537075" cy="838200"/>
          </a:xfrm>
          <a:prstGeom prst="rect">
            <a:avLst/>
          </a:prstGeom>
          <a:noFill/>
          <a:ln w="9525">
            <a:noFill/>
            <a:miter lim="800000"/>
            <a:headEnd/>
            <a:tailEnd/>
          </a:ln>
        </p:spPr>
        <p:txBody>
          <a:bodyPr>
            <a:spAutoFit/>
          </a:bodyPr>
          <a:lstStyle/>
          <a:p>
            <a:pPr>
              <a:lnSpc>
                <a:spcPct val="80000"/>
              </a:lnSpc>
              <a:spcBef>
                <a:spcPct val="20000"/>
              </a:spcBef>
            </a:pPr>
            <a:r>
              <a:rPr lang="ru-RU">
                <a:solidFill>
                  <a:srgbClr val="006600"/>
                </a:solidFill>
                <a:latin typeface="Palatino Linotype" pitchFamily="18" charset="0"/>
              </a:rPr>
              <a:t>	Скорпионът има 5 двойки крайници, коремът е от 8 </a:t>
            </a:r>
            <a:r>
              <a:rPr lang="ru-RU" b="1">
                <a:solidFill>
                  <a:srgbClr val="006600"/>
                </a:solidFill>
                <a:latin typeface="Palatino Linotype" pitchFamily="18" charset="0"/>
              </a:rPr>
              <a:t>сегмента</a:t>
            </a:r>
            <a:r>
              <a:rPr lang="ru-RU">
                <a:solidFill>
                  <a:srgbClr val="006600"/>
                </a:solidFill>
                <a:latin typeface="Palatino Linotype" pitchFamily="18" charset="0"/>
              </a:rPr>
              <a:t>, а опашката - 5. </a:t>
            </a:r>
          </a:p>
        </p:txBody>
      </p:sp>
      <p:sp>
        <p:nvSpPr>
          <p:cNvPr id="21515" name="Rectangle 11"/>
          <p:cNvSpPr>
            <a:spLocks noChangeArrowheads="1"/>
          </p:cNvSpPr>
          <p:nvPr/>
        </p:nvSpPr>
        <p:spPr bwMode="auto">
          <a:xfrm>
            <a:off x="395288" y="3249613"/>
            <a:ext cx="5327650" cy="1330325"/>
          </a:xfrm>
          <a:prstGeom prst="rect">
            <a:avLst/>
          </a:prstGeom>
          <a:noFill/>
          <a:ln w="9525">
            <a:noFill/>
            <a:miter lim="800000"/>
            <a:headEnd/>
            <a:tailEnd/>
          </a:ln>
        </p:spPr>
        <p:txBody>
          <a:bodyPr>
            <a:spAutoFit/>
          </a:bodyPr>
          <a:lstStyle/>
          <a:p>
            <a:pPr algn="just">
              <a:lnSpc>
                <a:spcPct val="80000"/>
              </a:lnSpc>
              <a:spcBef>
                <a:spcPct val="20000"/>
              </a:spcBef>
            </a:pPr>
            <a:r>
              <a:rPr lang="bg-BG">
                <a:solidFill>
                  <a:srgbClr val="006600"/>
                </a:solidFill>
                <a:latin typeface="Palatino Linotype" pitchFamily="18" charset="0"/>
              </a:rPr>
              <a:t>	Коремчето на водното конче се разделя от 5 сегмента, а опашката се състои от 8 части. Трите </a:t>
            </a:r>
            <a:r>
              <a:rPr lang="bg-BG" b="1">
                <a:solidFill>
                  <a:srgbClr val="006600"/>
                </a:solidFill>
                <a:latin typeface="Palatino Linotype" pitchFamily="18" charset="0"/>
              </a:rPr>
              <a:t>двойки</a:t>
            </a:r>
            <a:r>
              <a:rPr lang="bg-BG">
                <a:solidFill>
                  <a:srgbClr val="006600"/>
                </a:solidFill>
                <a:latin typeface="Palatino Linotype" pitchFamily="18" charset="0"/>
              </a:rPr>
              <a:t> крака са съставени от 3 части - всички тези числа са от последователността на Фибоначи.</a:t>
            </a:r>
          </a:p>
        </p:txBody>
      </p:sp>
      <p:sp>
        <p:nvSpPr>
          <p:cNvPr id="21526" name="Rectangle 22"/>
          <p:cNvSpPr>
            <a:spLocks noGrp="1" noChangeArrowheads="1"/>
          </p:cNvSpPr>
          <p:nvPr>
            <p:ph type="title"/>
          </p:nvPr>
        </p:nvSpPr>
        <p:spPr>
          <a:xfrm>
            <a:off x="250825" y="44450"/>
            <a:ext cx="8686800" cy="850900"/>
          </a:xfrm>
        </p:spPr>
        <p:txBody>
          <a:bodyPr/>
          <a:lstStyle/>
          <a:p>
            <a:pPr eaLnBrk="1" hangingPunct="1"/>
            <a:r>
              <a:rPr lang="en-US" smtClean="0">
                <a:solidFill>
                  <a:srgbClr val="800000"/>
                </a:solidFill>
                <a:latin typeface="Monotype Corsiva" pitchFamily="66" charset="0"/>
              </a:rPr>
              <a:t>Числата на Фибоначи </a:t>
            </a:r>
            <a:r>
              <a:rPr lang="bg-BG" smtClean="0">
                <a:solidFill>
                  <a:srgbClr val="800000"/>
                </a:solidFill>
                <a:latin typeface="Monotype Corsiva" pitchFamily="66" charset="0"/>
              </a:rPr>
              <a:t>при животните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26"/>
                                        </p:tgtEl>
                                        <p:attrNameLst>
                                          <p:attrName>style.visibility</p:attrName>
                                        </p:attrNameLst>
                                      </p:cBhvr>
                                      <p:to>
                                        <p:strVal val="visible"/>
                                      </p:to>
                                    </p:set>
                                    <p:animEffect transition="in" filter="fade">
                                      <p:cBhvr>
                                        <p:cTn id="7" dur="2000"/>
                                        <p:tgtEl>
                                          <p:spTgt spid="2152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1513"/>
                                        </p:tgtEl>
                                        <p:attrNameLst>
                                          <p:attrName>style.visibility</p:attrName>
                                        </p:attrNameLst>
                                      </p:cBhvr>
                                      <p:to>
                                        <p:strVal val="visible"/>
                                      </p:to>
                                    </p:set>
                                    <p:animEffect transition="in" filter="fade">
                                      <p:cBhvr>
                                        <p:cTn id="12" dur="1000"/>
                                        <p:tgtEl>
                                          <p:spTgt spid="21513"/>
                                        </p:tgtEl>
                                      </p:cBhvr>
                                    </p:animEffect>
                                    <p:anim calcmode="lin" valueType="num">
                                      <p:cBhvr>
                                        <p:cTn id="13" dur="1000" fill="hold"/>
                                        <p:tgtEl>
                                          <p:spTgt spid="21513"/>
                                        </p:tgtEl>
                                        <p:attrNameLst>
                                          <p:attrName>ppt_x</p:attrName>
                                        </p:attrNameLst>
                                      </p:cBhvr>
                                      <p:tavLst>
                                        <p:tav tm="0">
                                          <p:val>
                                            <p:strVal val="#ppt_x"/>
                                          </p:val>
                                        </p:tav>
                                        <p:tav tm="100000">
                                          <p:val>
                                            <p:strVal val="#ppt_x"/>
                                          </p:val>
                                        </p:tav>
                                      </p:tavLst>
                                    </p:anim>
                                    <p:anim calcmode="lin" valueType="num">
                                      <p:cBhvr>
                                        <p:cTn id="14" dur="1000" fill="hold"/>
                                        <p:tgtEl>
                                          <p:spTgt spid="21513"/>
                                        </p:tgtEl>
                                        <p:attrNameLst>
                                          <p:attrName>ppt_y</p:attrName>
                                        </p:attrNameLst>
                                      </p:cBhvr>
                                      <p:tavLst>
                                        <p:tav tm="0">
                                          <p:val>
                                            <p:strVal val="#ppt_y-.1"/>
                                          </p:val>
                                        </p:tav>
                                        <p:tav tm="100000">
                                          <p:val>
                                            <p:strVal val="#ppt_y"/>
                                          </p:val>
                                        </p:tav>
                                      </p:tavLst>
                                    </p:anim>
                                  </p:childTnLst>
                                </p:cTn>
                              </p:par>
                              <p:par>
                                <p:cTn id="15" presetID="20" presetClass="entr" presetSubtype="0" fill="hold" nodeType="withEffect">
                                  <p:stCondLst>
                                    <p:cond delay="0"/>
                                  </p:stCondLst>
                                  <p:childTnLst>
                                    <p:set>
                                      <p:cBhvr>
                                        <p:cTn id="16" dur="1" fill="hold">
                                          <p:stCondLst>
                                            <p:cond delay="0"/>
                                          </p:stCondLst>
                                        </p:cTn>
                                        <p:tgtEl>
                                          <p:spTgt spid="21511"/>
                                        </p:tgtEl>
                                        <p:attrNameLst>
                                          <p:attrName>style.visibility</p:attrName>
                                        </p:attrNameLst>
                                      </p:cBhvr>
                                      <p:to>
                                        <p:strVal val="visible"/>
                                      </p:to>
                                    </p:set>
                                    <p:animEffect transition="in" filter="wedge">
                                      <p:cBhvr>
                                        <p:cTn id="17" dur="2000"/>
                                        <p:tgtEl>
                                          <p:spTgt spid="21511"/>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21515"/>
                                        </p:tgtEl>
                                        <p:attrNameLst>
                                          <p:attrName>style.visibility</p:attrName>
                                        </p:attrNameLst>
                                      </p:cBhvr>
                                      <p:to>
                                        <p:strVal val="visible"/>
                                      </p:to>
                                    </p:set>
                                    <p:animEffect transition="in" filter="fade">
                                      <p:cBhvr>
                                        <p:cTn id="22" dur="1000"/>
                                        <p:tgtEl>
                                          <p:spTgt spid="21515"/>
                                        </p:tgtEl>
                                      </p:cBhvr>
                                    </p:animEffect>
                                    <p:anim calcmode="lin" valueType="num">
                                      <p:cBhvr>
                                        <p:cTn id="23" dur="1000" fill="hold"/>
                                        <p:tgtEl>
                                          <p:spTgt spid="21515"/>
                                        </p:tgtEl>
                                        <p:attrNameLst>
                                          <p:attrName>ppt_x</p:attrName>
                                        </p:attrNameLst>
                                      </p:cBhvr>
                                      <p:tavLst>
                                        <p:tav tm="0">
                                          <p:val>
                                            <p:strVal val="#ppt_x"/>
                                          </p:val>
                                        </p:tav>
                                        <p:tav tm="100000">
                                          <p:val>
                                            <p:strVal val="#ppt_x"/>
                                          </p:val>
                                        </p:tav>
                                      </p:tavLst>
                                    </p:anim>
                                    <p:anim calcmode="lin" valueType="num">
                                      <p:cBhvr>
                                        <p:cTn id="24" dur="1000" fill="hold"/>
                                        <p:tgtEl>
                                          <p:spTgt spid="21515"/>
                                        </p:tgtEl>
                                        <p:attrNameLst>
                                          <p:attrName>ppt_y</p:attrName>
                                        </p:attrNameLst>
                                      </p:cBhvr>
                                      <p:tavLst>
                                        <p:tav tm="0">
                                          <p:val>
                                            <p:strVal val="#ppt_y-.1"/>
                                          </p:val>
                                        </p:tav>
                                        <p:tav tm="100000">
                                          <p:val>
                                            <p:strVal val="#ppt_y"/>
                                          </p:val>
                                        </p:tav>
                                      </p:tavLst>
                                    </p:anim>
                                  </p:childTnLst>
                                </p:cTn>
                              </p:par>
                              <p:par>
                                <p:cTn id="25" presetID="20" presetClass="entr" presetSubtype="0" fill="hold" nodeType="withEffect">
                                  <p:stCondLst>
                                    <p:cond delay="0"/>
                                  </p:stCondLst>
                                  <p:childTnLst>
                                    <p:set>
                                      <p:cBhvr>
                                        <p:cTn id="26" dur="1" fill="hold">
                                          <p:stCondLst>
                                            <p:cond delay="0"/>
                                          </p:stCondLst>
                                        </p:cTn>
                                        <p:tgtEl>
                                          <p:spTgt spid="21509"/>
                                        </p:tgtEl>
                                        <p:attrNameLst>
                                          <p:attrName>style.visibility</p:attrName>
                                        </p:attrNameLst>
                                      </p:cBhvr>
                                      <p:to>
                                        <p:strVal val="visible"/>
                                      </p:to>
                                    </p:set>
                                    <p:animEffect transition="in" filter="wedge">
                                      <p:cBhvr>
                                        <p:cTn id="27" dur="20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p:bldP spid="21515" grpId="0"/>
      <p:bldP spid="215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8"/>
          <p:cNvGrpSpPr>
            <a:grpSpLocks/>
          </p:cNvGrpSpPr>
          <p:nvPr/>
        </p:nvGrpSpPr>
        <p:grpSpPr bwMode="auto">
          <a:xfrm>
            <a:off x="0" y="0"/>
            <a:ext cx="9144000" cy="1428750"/>
            <a:chOff x="0" y="0"/>
            <a:chExt cx="5760" cy="900"/>
          </a:xfrm>
        </p:grpSpPr>
        <p:pic>
          <p:nvPicPr>
            <p:cNvPr id="31753"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1754"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1755"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1756"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1757"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1758"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1759"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33796" name="Text Box 4"/>
          <p:cNvSpPr txBox="1">
            <a:spLocks noChangeArrowheads="1"/>
          </p:cNvSpPr>
          <p:nvPr/>
        </p:nvSpPr>
        <p:spPr bwMode="auto">
          <a:xfrm>
            <a:off x="3203575" y="4625975"/>
            <a:ext cx="5761038" cy="1827213"/>
          </a:xfrm>
          <a:prstGeom prst="rect">
            <a:avLst/>
          </a:prstGeom>
          <a:noFill/>
          <a:ln w="9525">
            <a:noFill/>
            <a:miter lim="800000"/>
            <a:headEnd/>
            <a:tailEnd/>
          </a:ln>
        </p:spPr>
        <p:txBody>
          <a:bodyPr/>
          <a:lstStyle/>
          <a:p>
            <a:pPr marL="176213">
              <a:lnSpc>
                <a:spcPct val="80000"/>
              </a:lnSpc>
              <a:spcBef>
                <a:spcPct val="20000"/>
              </a:spcBef>
            </a:pPr>
            <a:r>
              <a:rPr lang="bg-BG" b="1">
                <a:solidFill>
                  <a:srgbClr val="006600"/>
                </a:solidFill>
                <a:latin typeface="Palatino Linotype" pitchFamily="18" charset="0"/>
              </a:rPr>
              <a:t>	</a:t>
            </a:r>
            <a:r>
              <a:rPr lang="en-US" b="1">
                <a:solidFill>
                  <a:srgbClr val="006600"/>
                </a:solidFill>
                <a:latin typeface="Palatino Linotype" pitchFamily="18" charset="0"/>
              </a:rPr>
              <a:t>Ако се загледаме в коя да е костенурка, можем да се убедим, че черупката й е изградена от 13 срастнали рогови пластинки: 5 в центъра и 8 по краищата, а периферията е оградена с 21 пластинки. Лапите им са с по 5 пръста, а гръбначният им стълб се състои от 34 прешлена.</a:t>
            </a:r>
            <a:r>
              <a:rPr lang="bg-BG" b="1">
                <a:solidFill>
                  <a:srgbClr val="006600"/>
                </a:solidFill>
                <a:latin typeface="Palatino Linotype" pitchFamily="18" charset="0"/>
              </a:rPr>
              <a:t> </a:t>
            </a:r>
          </a:p>
        </p:txBody>
      </p:sp>
      <p:pic>
        <p:nvPicPr>
          <p:cNvPr id="33797" name="Picture 5" descr="http://audio-spirit.com/%7Ewania/Fractals/images/F/Animals/tortoise-chaco.jpg"/>
          <p:cNvPicPr>
            <a:picLocks noChangeAspect="1" noChangeArrowheads="1"/>
          </p:cNvPicPr>
          <p:nvPr/>
        </p:nvPicPr>
        <p:blipFill>
          <a:blip r:embed="rId3" r:link="rId4"/>
          <a:srcRect/>
          <a:stretch>
            <a:fillRect/>
          </a:stretch>
        </p:blipFill>
        <p:spPr bwMode="auto">
          <a:xfrm>
            <a:off x="250825" y="2492375"/>
            <a:ext cx="2987675" cy="4105275"/>
          </a:xfrm>
          <a:prstGeom prst="rect">
            <a:avLst/>
          </a:prstGeom>
          <a:noFill/>
          <a:ln w="9525">
            <a:noFill/>
            <a:miter lim="800000"/>
            <a:headEnd/>
            <a:tailEnd/>
          </a:ln>
        </p:spPr>
      </p:pic>
      <p:pic>
        <p:nvPicPr>
          <p:cNvPr id="33798" name="Picture 6" descr="http://audio-spirit.com/%7Ewania/Fractals/images/F/Animals/Centipede.jpg"/>
          <p:cNvPicPr>
            <a:picLocks noChangeAspect="1" noChangeArrowheads="1"/>
          </p:cNvPicPr>
          <p:nvPr/>
        </p:nvPicPr>
        <p:blipFill>
          <a:blip r:embed="rId5" r:link="rId6"/>
          <a:srcRect/>
          <a:stretch>
            <a:fillRect/>
          </a:stretch>
        </p:blipFill>
        <p:spPr bwMode="auto">
          <a:xfrm>
            <a:off x="5867400" y="1628775"/>
            <a:ext cx="3025775" cy="2606675"/>
          </a:xfrm>
          <a:prstGeom prst="rect">
            <a:avLst/>
          </a:prstGeom>
          <a:noFill/>
          <a:ln w="9525">
            <a:noFill/>
            <a:miter lim="800000"/>
            <a:headEnd/>
            <a:tailEnd/>
          </a:ln>
        </p:spPr>
      </p:pic>
      <p:sp>
        <p:nvSpPr>
          <p:cNvPr id="33799" name="Rectangle 7"/>
          <p:cNvSpPr>
            <a:spLocks noChangeArrowheads="1"/>
          </p:cNvSpPr>
          <p:nvPr/>
        </p:nvSpPr>
        <p:spPr bwMode="auto">
          <a:xfrm>
            <a:off x="1116013" y="1628775"/>
            <a:ext cx="4897437" cy="825500"/>
          </a:xfrm>
          <a:prstGeom prst="rect">
            <a:avLst/>
          </a:prstGeom>
          <a:noFill/>
          <a:ln w="9525">
            <a:noFill/>
            <a:miter lim="800000"/>
            <a:headEnd/>
            <a:tailEnd/>
          </a:ln>
        </p:spPr>
        <p:txBody>
          <a:bodyPr>
            <a:spAutoFit/>
          </a:bodyPr>
          <a:lstStyle/>
          <a:p>
            <a:pPr>
              <a:lnSpc>
                <a:spcPct val="80000"/>
              </a:lnSpc>
              <a:spcBef>
                <a:spcPct val="20000"/>
              </a:spcBef>
            </a:pPr>
            <a:r>
              <a:rPr lang="ru-RU" b="1">
                <a:solidFill>
                  <a:srgbClr val="006600"/>
                </a:solidFill>
                <a:latin typeface="Palatino Linotype" pitchFamily="18" charset="0"/>
              </a:rPr>
              <a:t>	Тази красива бронирана стоножка от Малайзия има тяло от 13 сегмента</a:t>
            </a:r>
            <a:r>
              <a:rPr lang="en-US" b="1">
                <a:solidFill>
                  <a:srgbClr val="006600"/>
                </a:solidFill>
                <a:latin typeface="Palatino Linotype" pitchFamily="18" charset="0"/>
              </a:rPr>
              <a:t>.</a:t>
            </a:r>
            <a:r>
              <a:rPr lang="bg-BG" b="1">
                <a:solidFill>
                  <a:srgbClr val="006600"/>
                </a:solidFill>
                <a:latin typeface="Palatino Linotype" pitchFamily="18" charset="0"/>
              </a:rPr>
              <a:t> </a:t>
            </a:r>
          </a:p>
        </p:txBody>
      </p:sp>
      <p:sp>
        <p:nvSpPr>
          <p:cNvPr id="33809" name="Rectangle 17"/>
          <p:cNvSpPr>
            <a:spLocks noGrp="1" noChangeArrowheads="1"/>
          </p:cNvSpPr>
          <p:nvPr>
            <p:ph type="title"/>
          </p:nvPr>
        </p:nvSpPr>
        <p:spPr>
          <a:xfrm>
            <a:off x="250825" y="115888"/>
            <a:ext cx="8686800" cy="850900"/>
          </a:xfrm>
        </p:spPr>
        <p:txBody>
          <a:bodyPr/>
          <a:lstStyle/>
          <a:p>
            <a:pPr eaLnBrk="1" hangingPunct="1"/>
            <a:r>
              <a:rPr lang="en-US" smtClean="0">
                <a:solidFill>
                  <a:srgbClr val="800000"/>
                </a:solidFill>
                <a:latin typeface="Monotype Corsiva" pitchFamily="66" charset="0"/>
              </a:rPr>
              <a:t>Числата на Фибоначи </a:t>
            </a:r>
            <a:r>
              <a:rPr lang="bg-BG" smtClean="0">
                <a:solidFill>
                  <a:srgbClr val="800000"/>
                </a:solidFill>
                <a:latin typeface="Monotype Corsiva" pitchFamily="66" charset="0"/>
              </a:rPr>
              <a:t>при животните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809"/>
                                        </p:tgtEl>
                                        <p:attrNameLst>
                                          <p:attrName>style.visibility</p:attrName>
                                        </p:attrNameLst>
                                      </p:cBhvr>
                                      <p:to>
                                        <p:strVal val="visible"/>
                                      </p:to>
                                    </p:set>
                                    <p:animEffect transition="in" filter="fade">
                                      <p:cBhvr>
                                        <p:cTn id="7" dur="2000"/>
                                        <p:tgtEl>
                                          <p:spTgt spid="3380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3799"/>
                                        </p:tgtEl>
                                        <p:attrNameLst>
                                          <p:attrName>style.visibility</p:attrName>
                                        </p:attrNameLst>
                                      </p:cBhvr>
                                      <p:to>
                                        <p:strVal val="visible"/>
                                      </p:to>
                                    </p:set>
                                    <p:animEffect transition="in" filter="fade">
                                      <p:cBhvr>
                                        <p:cTn id="12" dur="1000"/>
                                        <p:tgtEl>
                                          <p:spTgt spid="33799"/>
                                        </p:tgtEl>
                                      </p:cBhvr>
                                    </p:animEffect>
                                    <p:anim calcmode="lin" valueType="num">
                                      <p:cBhvr>
                                        <p:cTn id="13" dur="1000" fill="hold"/>
                                        <p:tgtEl>
                                          <p:spTgt spid="33799"/>
                                        </p:tgtEl>
                                        <p:attrNameLst>
                                          <p:attrName>ppt_x</p:attrName>
                                        </p:attrNameLst>
                                      </p:cBhvr>
                                      <p:tavLst>
                                        <p:tav tm="0">
                                          <p:val>
                                            <p:strVal val="#ppt_x"/>
                                          </p:val>
                                        </p:tav>
                                        <p:tav tm="100000">
                                          <p:val>
                                            <p:strVal val="#ppt_x"/>
                                          </p:val>
                                        </p:tav>
                                      </p:tavLst>
                                    </p:anim>
                                    <p:anim calcmode="lin" valueType="num">
                                      <p:cBhvr>
                                        <p:cTn id="14" dur="1000" fill="hold"/>
                                        <p:tgtEl>
                                          <p:spTgt spid="33799"/>
                                        </p:tgtEl>
                                        <p:attrNameLst>
                                          <p:attrName>ppt_y</p:attrName>
                                        </p:attrNameLst>
                                      </p:cBhvr>
                                      <p:tavLst>
                                        <p:tav tm="0">
                                          <p:val>
                                            <p:strVal val="#ppt_y-.1"/>
                                          </p:val>
                                        </p:tav>
                                        <p:tav tm="100000">
                                          <p:val>
                                            <p:strVal val="#ppt_y"/>
                                          </p:val>
                                        </p:tav>
                                      </p:tavLst>
                                    </p:anim>
                                  </p:childTnLst>
                                </p:cTn>
                              </p:par>
                              <p:par>
                                <p:cTn id="15" presetID="20" presetClass="entr" presetSubtype="0" fill="hold" nodeType="withEffect">
                                  <p:stCondLst>
                                    <p:cond delay="0"/>
                                  </p:stCondLst>
                                  <p:childTnLst>
                                    <p:set>
                                      <p:cBhvr>
                                        <p:cTn id="16" dur="1" fill="hold">
                                          <p:stCondLst>
                                            <p:cond delay="0"/>
                                          </p:stCondLst>
                                        </p:cTn>
                                        <p:tgtEl>
                                          <p:spTgt spid="33798"/>
                                        </p:tgtEl>
                                        <p:attrNameLst>
                                          <p:attrName>style.visibility</p:attrName>
                                        </p:attrNameLst>
                                      </p:cBhvr>
                                      <p:to>
                                        <p:strVal val="visible"/>
                                      </p:to>
                                    </p:set>
                                    <p:animEffect transition="in" filter="wedge">
                                      <p:cBhvr>
                                        <p:cTn id="17" dur="2000"/>
                                        <p:tgtEl>
                                          <p:spTgt spid="33798"/>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3796"/>
                                        </p:tgtEl>
                                        <p:attrNameLst>
                                          <p:attrName>style.visibility</p:attrName>
                                        </p:attrNameLst>
                                      </p:cBhvr>
                                      <p:to>
                                        <p:strVal val="visible"/>
                                      </p:to>
                                    </p:set>
                                    <p:animEffect transition="in" filter="fade">
                                      <p:cBhvr>
                                        <p:cTn id="22" dur="1000"/>
                                        <p:tgtEl>
                                          <p:spTgt spid="33796"/>
                                        </p:tgtEl>
                                      </p:cBhvr>
                                    </p:animEffect>
                                    <p:anim calcmode="lin" valueType="num">
                                      <p:cBhvr>
                                        <p:cTn id="23" dur="1000" fill="hold"/>
                                        <p:tgtEl>
                                          <p:spTgt spid="33796"/>
                                        </p:tgtEl>
                                        <p:attrNameLst>
                                          <p:attrName>ppt_x</p:attrName>
                                        </p:attrNameLst>
                                      </p:cBhvr>
                                      <p:tavLst>
                                        <p:tav tm="0">
                                          <p:val>
                                            <p:strVal val="#ppt_x"/>
                                          </p:val>
                                        </p:tav>
                                        <p:tav tm="100000">
                                          <p:val>
                                            <p:strVal val="#ppt_x"/>
                                          </p:val>
                                        </p:tav>
                                      </p:tavLst>
                                    </p:anim>
                                    <p:anim calcmode="lin" valueType="num">
                                      <p:cBhvr>
                                        <p:cTn id="24" dur="1000" fill="hold"/>
                                        <p:tgtEl>
                                          <p:spTgt spid="33796"/>
                                        </p:tgtEl>
                                        <p:attrNameLst>
                                          <p:attrName>ppt_y</p:attrName>
                                        </p:attrNameLst>
                                      </p:cBhvr>
                                      <p:tavLst>
                                        <p:tav tm="0">
                                          <p:val>
                                            <p:strVal val="#ppt_y-.1"/>
                                          </p:val>
                                        </p:tav>
                                        <p:tav tm="100000">
                                          <p:val>
                                            <p:strVal val="#ppt_y"/>
                                          </p:val>
                                        </p:tav>
                                      </p:tavLst>
                                    </p:anim>
                                  </p:childTnLst>
                                </p:cTn>
                              </p:par>
                              <p:par>
                                <p:cTn id="25" presetID="20" presetClass="entr" presetSubtype="0" fill="hold" nodeType="withEffect">
                                  <p:stCondLst>
                                    <p:cond delay="0"/>
                                  </p:stCondLst>
                                  <p:childTnLst>
                                    <p:set>
                                      <p:cBhvr>
                                        <p:cTn id="26" dur="1" fill="hold">
                                          <p:stCondLst>
                                            <p:cond delay="0"/>
                                          </p:stCondLst>
                                        </p:cTn>
                                        <p:tgtEl>
                                          <p:spTgt spid="33797"/>
                                        </p:tgtEl>
                                        <p:attrNameLst>
                                          <p:attrName>style.visibility</p:attrName>
                                        </p:attrNameLst>
                                      </p:cBhvr>
                                      <p:to>
                                        <p:strVal val="visible"/>
                                      </p:to>
                                    </p:set>
                                    <p:animEffect transition="in" filter="wedge">
                                      <p:cBhvr>
                                        <p:cTn id="27" dur="20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p:bldP spid="33799" grpId="0"/>
      <p:bldP spid="3380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0" y="1557338"/>
            <a:ext cx="4500563" cy="1800225"/>
          </a:xfrm>
        </p:spPr>
        <p:txBody>
          <a:bodyPr/>
          <a:lstStyle/>
          <a:p>
            <a:pPr eaLnBrk="1" hangingPunct="1">
              <a:buFontTx/>
              <a:buNone/>
              <a:defRPr/>
            </a:pPr>
            <a:r>
              <a:rPr lang="bg-BG" sz="2000" b="1" kern="1200" dirty="0" smtClean="0">
                <a:solidFill>
                  <a:srgbClr val="006600"/>
                </a:solidFill>
                <a:latin typeface="Palatino Linotype" pitchFamily="18" charset="0"/>
              </a:rPr>
              <a:t>		Въпреки, че не е представител на растителния свят, този паун горделиво е наредил точките на опашката си по същите логаритмични спирали</a:t>
            </a:r>
            <a:r>
              <a:rPr lang="en-US" sz="2000" b="1" kern="1200" dirty="0" smtClean="0">
                <a:solidFill>
                  <a:srgbClr val="006600"/>
                </a:solidFill>
                <a:latin typeface="Palatino Linotype" pitchFamily="18" charset="0"/>
              </a:rPr>
              <a:t>.</a:t>
            </a:r>
            <a:endParaRPr lang="bg-BG" sz="2000" b="1" kern="1200" dirty="0" smtClean="0">
              <a:solidFill>
                <a:srgbClr val="006600"/>
              </a:solidFill>
              <a:latin typeface="Palatino Linotype" pitchFamily="18" charset="0"/>
            </a:endParaRPr>
          </a:p>
        </p:txBody>
      </p:sp>
      <p:pic>
        <p:nvPicPr>
          <p:cNvPr id="18435" name="Picture 5" descr="2502gall_2725741b8e97caf22fb928d790737ca7"/>
          <p:cNvPicPr>
            <a:picLocks noChangeAspect="1" noChangeArrowheads="1"/>
          </p:cNvPicPr>
          <p:nvPr/>
        </p:nvPicPr>
        <p:blipFill>
          <a:blip r:embed="rId2"/>
          <a:srcRect/>
          <a:stretch>
            <a:fillRect/>
          </a:stretch>
        </p:blipFill>
        <p:spPr bwMode="auto">
          <a:xfrm>
            <a:off x="323850" y="3916363"/>
            <a:ext cx="3168650" cy="2376487"/>
          </a:xfrm>
          <a:prstGeom prst="rect">
            <a:avLst/>
          </a:prstGeom>
          <a:noFill/>
          <a:ln w="9525">
            <a:noFill/>
            <a:miter lim="800000"/>
            <a:headEnd/>
            <a:tailEnd/>
          </a:ln>
        </p:spPr>
      </p:pic>
      <p:sp>
        <p:nvSpPr>
          <p:cNvPr id="18436" name="Rectangle 6"/>
          <p:cNvSpPr>
            <a:spLocks noChangeArrowheads="1"/>
          </p:cNvSpPr>
          <p:nvPr/>
        </p:nvSpPr>
        <p:spPr bwMode="auto">
          <a:xfrm>
            <a:off x="4751388" y="1392238"/>
            <a:ext cx="4392612" cy="2555875"/>
          </a:xfrm>
          <a:prstGeom prst="rect">
            <a:avLst/>
          </a:prstGeom>
          <a:noFill/>
          <a:ln w="9525">
            <a:noFill/>
            <a:miter lim="800000"/>
            <a:headEnd/>
            <a:tailEnd/>
          </a:ln>
        </p:spPr>
        <p:txBody>
          <a:bodyPr anchor="ctr">
            <a:spAutoFit/>
          </a:bodyPr>
          <a:lstStyle/>
          <a:p>
            <a:r>
              <a:rPr lang="bg-BG" b="1">
                <a:solidFill>
                  <a:srgbClr val="006600"/>
                </a:solidFill>
                <a:latin typeface="Palatino Linotype" pitchFamily="18" charset="0"/>
              </a:rPr>
              <a:t>	Ако разгледаме люспите на обикновена риба от рода на шарановите,</a:t>
            </a:r>
            <a:r>
              <a:rPr lang="en-US" b="1">
                <a:solidFill>
                  <a:srgbClr val="006600"/>
                </a:solidFill>
                <a:latin typeface="Palatino Linotype" pitchFamily="18" charset="0"/>
              </a:rPr>
              <a:t> </a:t>
            </a:r>
            <a:r>
              <a:rPr lang="bg-BG" b="1">
                <a:solidFill>
                  <a:srgbClr val="006600"/>
                </a:solidFill>
                <a:latin typeface="Palatino Linotype" pitchFamily="18" charset="0"/>
              </a:rPr>
              <a:t>ще забележим, че са разположени в определен ред, който напомня на разположението на семената в боровата шишарка и в питата на слънчогледа. </a:t>
            </a:r>
          </a:p>
        </p:txBody>
      </p:sp>
      <p:pic>
        <p:nvPicPr>
          <p:cNvPr id="18437" name="Picture 8" descr="fish"/>
          <p:cNvPicPr>
            <a:picLocks noChangeAspect="1" noChangeArrowheads="1"/>
          </p:cNvPicPr>
          <p:nvPr/>
        </p:nvPicPr>
        <p:blipFill>
          <a:blip r:embed="rId3"/>
          <a:srcRect/>
          <a:stretch>
            <a:fillRect/>
          </a:stretch>
        </p:blipFill>
        <p:spPr bwMode="auto">
          <a:xfrm>
            <a:off x="4356100" y="3933825"/>
            <a:ext cx="4554538" cy="2306638"/>
          </a:xfrm>
          <a:prstGeom prst="rect">
            <a:avLst/>
          </a:prstGeom>
          <a:noFill/>
          <a:ln w="9525">
            <a:noFill/>
            <a:miter lim="800000"/>
            <a:headEnd/>
            <a:tailEnd/>
          </a:ln>
        </p:spPr>
      </p:pic>
      <p:grpSp>
        <p:nvGrpSpPr>
          <p:cNvPr id="30725" name="Group 9"/>
          <p:cNvGrpSpPr>
            <a:grpSpLocks/>
          </p:cNvGrpSpPr>
          <p:nvPr/>
        </p:nvGrpSpPr>
        <p:grpSpPr bwMode="auto">
          <a:xfrm>
            <a:off x="0" y="0"/>
            <a:ext cx="9144000" cy="1428750"/>
            <a:chOff x="0" y="0"/>
            <a:chExt cx="5760" cy="900"/>
          </a:xfrm>
        </p:grpSpPr>
        <p:pic>
          <p:nvPicPr>
            <p:cNvPr id="30727" name="Picture 10" descr="vector-modern-background-3-09-by-dragonart-150x150"/>
            <p:cNvPicPr>
              <a:picLocks noChangeAspect="1" noChangeArrowheads="1"/>
            </p:cNvPicPr>
            <p:nvPr/>
          </p:nvPicPr>
          <p:blipFill>
            <a:blip r:embed="rId4"/>
            <a:srcRect/>
            <a:stretch>
              <a:fillRect/>
            </a:stretch>
          </p:blipFill>
          <p:spPr bwMode="auto">
            <a:xfrm>
              <a:off x="1746" y="0"/>
              <a:ext cx="900" cy="900"/>
            </a:xfrm>
            <a:prstGeom prst="rect">
              <a:avLst/>
            </a:prstGeom>
            <a:noFill/>
            <a:ln w="9525">
              <a:noFill/>
              <a:miter lim="800000"/>
              <a:headEnd/>
              <a:tailEnd/>
            </a:ln>
          </p:spPr>
        </p:pic>
        <p:pic>
          <p:nvPicPr>
            <p:cNvPr id="30728" name="Picture 11" descr="vector-modern-background-3-09-by-dragonart-150x150"/>
            <p:cNvPicPr>
              <a:picLocks noChangeAspect="1" noChangeArrowheads="1"/>
            </p:cNvPicPr>
            <p:nvPr/>
          </p:nvPicPr>
          <p:blipFill>
            <a:blip r:embed="rId4"/>
            <a:srcRect/>
            <a:stretch>
              <a:fillRect/>
            </a:stretch>
          </p:blipFill>
          <p:spPr bwMode="auto">
            <a:xfrm>
              <a:off x="884" y="0"/>
              <a:ext cx="900" cy="900"/>
            </a:xfrm>
            <a:prstGeom prst="rect">
              <a:avLst/>
            </a:prstGeom>
            <a:noFill/>
            <a:ln w="9525">
              <a:noFill/>
              <a:miter lim="800000"/>
              <a:headEnd/>
              <a:tailEnd/>
            </a:ln>
          </p:spPr>
        </p:pic>
        <p:pic>
          <p:nvPicPr>
            <p:cNvPr id="30729" name="Picture 12" descr="vector-modern-background-3-09-by-dragonart-150x150"/>
            <p:cNvPicPr>
              <a:picLocks noChangeAspect="1" noChangeArrowheads="1"/>
            </p:cNvPicPr>
            <p:nvPr/>
          </p:nvPicPr>
          <p:blipFill>
            <a:blip r:embed="rId4"/>
            <a:srcRect/>
            <a:stretch>
              <a:fillRect/>
            </a:stretch>
          </p:blipFill>
          <p:spPr bwMode="auto">
            <a:xfrm>
              <a:off x="4195" y="0"/>
              <a:ext cx="900" cy="900"/>
            </a:xfrm>
            <a:prstGeom prst="rect">
              <a:avLst/>
            </a:prstGeom>
            <a:noFill/>
            <a:ln w="9525">
              <a:noFill/>
              <a:miter lim="800000"/>
              <a:headEnd/>
              <a:tailEnd/>
            </a:ln>
          </p:spPr>
        </p:pic>
        <p:pic>
          <p:nvPicPr>
            <p:cNvPr id="30730" name="Picture 13" descr="vector-modern-background-3-09-by-dragonart-150x150"/>
            <p:cNvPicPr>
              <a:picLocks noChangeAspect="1" noChangeArrowheads="1"/>
            </p:cNvPicPr>
            <p:nvPr/>
          </p:nvPicPr>
          <p:blipFill>
            <a:blip r:embed="rId4"/>
            <a:srcRect/>
            <a:stretch>
              <a:fillRect/>
            </a:stretch>
          </p:blipFill>
          <p:spPr bwMode="auto">
            <a:xfrm>
              <a:off x="0" y="0"/>
              <a:ext cx="900" cy="900"/>
            </a:xfrm>
            <a:prstGeom prst="rect">
              <a:avLst/>
            </a:prstGeom>
            <a:noFill/>
            <a:ln w="9525">
              <a:noFill/>
              <a:miter lim="800000"/>
              <a:headEnd/>
              <a:tailEnd/>
            </a:ln>
          </p:spPr>
        </p:pic>
        <p:pic>
          <p:nvPicPr>
            <p:cNvPr id="30731" name="Picture 14" descr="vector-modern-background-3-09-by-dragonart-150x150"/>
            <p:cNvPicPr>
              <a:picLocks noChangeAspect="1" noChangeArrowheads="1"/>
            </p:cNvPicPr>
            <p:nvPr/>
          </p:nvPicPr>
          <p:blipFill>
            <a:blip r:embed="rId4"/>
            <a:srcRect/>
            <a:stretch>
              <a:fillRect/>
            </a:stretch>
          </p:blipFill>
          <p:spPr bwMode="auto">
            <a:xfrm>
              <a:off x="3334" y="0"/>
              <a:ext cx="900" cy="900"/>
            </a:xfrm>
            <a:prstGeom prst="rect">
              <a:avLst/>
            </a:prstGeom>
            <a:noFill/>
            <a:ln w="9525">
              <a:noFill/>
              <a:miter lim="800000"/>
              <a:headEnd/>
              <a:tailEnd/>
            </a:ln>
          </p:spPr>
        </p:pic>
        <p:pic>
          <p:nvPicPr>
            <p:cNvPr id="30732" name="Picture 15" descr="vector-modern-background-3-09-by-dragonart-150x150"/>
            <p:cNvPicPr>
              <a:picLocks noChangeAspect="1" noChangeArrowheads="1"/>
            </p:cNvPicPr>
            <p:nvPr/>
          </p:nvPicPr>
          <p:blipFill>
            <a:blip r:embed="rId4"/>
            <a:srcRect/>
            <a:stretch>
              <a:fillRect/>
            </a:stretch>
          </p:blipFill>
          <p:spPr bwMode="auto">
            <a:xfrm>
              <a:off x="2608" y="0"/>
              <a:ext cx="900" cy="900"/>
            </a:xfrm>
            <a:prstGeom prst="rect">
              <a:avLst/>
            </a:prstGeom>
            <a:noFill/>
            <a:ln w="9525">
              <a:noFill/>
              <a:miter lim="800000"/>
              <a:headEnd/>
              <a:tailEnd/>
            </a:ln>
          </p:spPr>
        </p:pic>
        <p:pic>
          <p:nvPicPr>
            <p:cNvPr id="30733" name="Picture 16" descr="vector-modern-background-3-09-by-dragonart-150x150"/>
            <p:cNvPicPr>
              <a:picLocks noChangeAspect="1" noChangeArrowheads="1"/>
            </p:cNvPicPr>
            <p:nvPr/>
          </p:nvPicPr>
          <p:blipFill>
            <a:blip r:embed="rId4"/>
            <a:srcRect/>
            <a:stretch>
              <a:fillRect/>
            </a:stretch>
          </p:blipFill>
          <p:spPr bwMode="auto">
            <a:xfrm>
              <a:off x="4860" y="0"/>
              <a:ext cx="900" cy="900"/>
            </a:xfrm>
            <a:prstGeom prst="rect">
              <a:avLst/>
            </a:prstGeom>
            <a:noFill/>
            <a:ln w="9525">
              <a:noFill/>
              <a:miter lim="800000"/>
              <a:headEnd/>
              <a:tailEnd/>
            </a:ln>
          </p:spPr>
        </p:pic>
      </p:grpSp>
      <p:sp>
        <p:nvSpPr>
          <p:cNvPr id="18439" name="Text Box 17"/>
          <p:cNvSpPr txBox="1">
            <a:spLocks noChangeArrowheads="1"/>
          </p:cNvSpPr>
          <p:nvPr/>
        </p:nvSpPr>
        <p:spPr bwMode="auto">
          <a:xfrm>
            <a:off x="0" y="0"/>
            <a:ext cx="9396413" cy="823913"/>
          </a:xfrm>
          <a:prstGeom prst="rect">
            <a:avLst/>
          </a:prstGeom>
          <a:noFill/>
          <a:ln w="9525">
            <a:noFill/>
            <a:miter lim="800000"/>
            <a:headEnd/>
            <a:tailEnd/>
          </a:ln>
        </p:spPr>
        <p:txBody>
          <a:bodyPr>
            <a:spAutoFit/>
          </a:bodyPr>
          <a:lstStyle/>
          <a:p>
            <a:pPr>
              <a:spcBef>
                <a:spcPct val="50000"/>
              </a:spcBef>
            </a:pPr>
            <a:r>
              <a:rPr lang="en-US" sz="4800">
                <a:solidFill>
                  <a:srgbClr val="800000"/>
                </a:solidFill>
                <a:latin typeface="Monotype Corsiva" pitchFamily="66" charset="0"/>
              </a:rPr>
              <a:t>Числата на Фибоначи </a:t>
            </a:r>
            <a:r>
              <a:rPr lang="bg-BG" sz="4800">
                <a:solidFill>
                  <a:srgbClr val="800000"/>
                </a:solidFill>
                <a:latin typeface="Monotype Corsiva" pitchFamily="66" charset="0"/>
              </a:rPr>
              <a:t>при животните</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8439">
                                            <p:txEl>
                                              <p:pRg st="0" end="0"/>
                                            </p:txEl>
                                          </p:spTgt>
                                        </p:tgtEl>
                                        <p:attrNameLst>
                                          <p:attrName>style.visibility</p:attrName>
                                        </p:attrNameLst>
                                      </p:cBhvr>
                                      <p:to>
                                        <p:strVal val="visible"/>
                                      </p:to>
                                    </p:set>
                                    <p:anim to="" calcmode="lin" valueType="num">
                                      <p:cBhvr>
                                        <p:cTn id="7" dur="1" fill="hold"/>
                                        <p:tgtEl>
                                          <p:spTgt spid="18439">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434">
                                            <p:txEl>
                                              <p:pRg st="0" end="0"/>
                                            </p:txEl>
                                          </p:spTgt>
                                        </p:tgtEl>
                                        <p:attrNameLst>
                                          <p:attrName>style.visibility</p:attrName>
                                        </p:attrNameLst>
                                      </p:cBhvr>
                                      <p:to>
                                        <p:strVal val="visible"/>
                                      </p:to>
                                    </p:set>
                                    <p:animEffect transition="in" filter="fade">
                                      <p:cBhvr>
                                        <p:cTn id="12" dur="1000"/>
                                        <p:tgtEl>
                                          <p:spTgt spid="18434">
                                            <p:txEl>
                                              <p:pRg st="0" end="0"/>
                                            </p:txEl>
                                          </p:spTgt>
                                        </p:tgtEl>
                                      </p:cBhvr>
                                    </p:animEffect>
                                    <p:anim calcmode="lin" valueType="num">
                                      <p:cBhvr>
                                        <p:cTn id="13" dur="10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84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18436">
                                            <p:txEl>
                                              <p:pRg st="0" end="0"/>
                                            </p:txEl>
                                          </p:spTgt>
                                        </p:tgtEl>
                                        <p:attrNameLst>
                                          <p:attrName>style.visibility</p:attrName>
                                        </p:attrNameLst>
                                      </p:cBhvr>
                                      <p:to>
                                        <p:strVal val="visible"/>
                                      </p:to>
                                    </p:set>
                                    <p:animEffect transition="in" filter="fade">
                                      <p:cBhvr>
                                        <p:cTn id="19" dur="1000"/>
                                        <p:tgtEl>
                                          <p:spTgt spid="18436">
                                            <p:txEl>
                                              <p:pRg st="0" end="0"/>
                                            </p:txEl>
                                          </p:spTgt>
                                        </p:tgtEl>
                                      </p:cBhvr>
                                    </p:animEffect>
                                    <p:anim calcmode="lin" valueType="num">
                                      <p:cBhvr>
                                        <p:cTn id="20" dur="1000" fill="hold"/>
                                        <p:tgtEl>
                                          <p:spTgt spid="1843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84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0" presetClass="entr" presetSubtype="0" fill="hold" nodeType="clickEffect">
                                  <p:stCondLst>
                                    <p:cond delay="0"/>
                                  </p:stCondLst>
                                  <p:childTnLst>
                                    <p:set>
                                      <p:cBhvr>
                                        <p:cTn id="25" dur="1" fill="hold">
                                          <p:stCondLst>
                                            <p:cond delay="0"/>
                                          </p:stCondLst>
                                        </p:cTn>
                                        <p:tgtEl>
                                          <p:spTgt spid="18435"/>
                                        </p:tgtEl>
                                        <p:attrNameLst>
                                          <p:attrName>style.visibility</p:attrName>
                                        </p:attrNameLst>
                                      </p:cBhvr>
                                      <p:to>
                                        <p:strVal val="visible"/>
                                      </p:to>
                                    </p:set>
                                    <p:animEffect transition="in" filter="wedge">
                                      <p:cBhvr>
                                        <p:cTn id="26" dur="2000"/>
                                        <p:tgtEl>
                                          <p:spTgt spid="18435"/>
                                        </p:tgtEl>
                                      </p:cBhvr>
                                    </p:animEffect>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18437"/>
                                        </p:tgtEl>
                                        <p:attrNameLst>
                                          <p:attrName>style.visibility</p:attrName>
                                        </p:attrNameLst>
                                      </p:cBhvr>
                                      <p:to>
                                        <p:strVal val="visible"/>
                                      </p:to>
                                    </p:set>
                                    <p:animEffect transition="in" filter="wedge">
                                      <p:cBhvr>
                                        <p:cTn id="31" dur="2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50"/>
          <p:cNvGrpSpPr>
            <a:grpSpLocks/>
          </p:cNvGrpSpPr>
          <p:nvPr/>
        </p:nvGrpSpPr>
        <p:grpSpPr bwMode="auto">
          <a:xfrm>
            <a:off x="0" y="0"/>
            <a:ext cx="9144000" cy="1428750"/>
            <a:chOff x="0" y="0"/>
            <a:chExt cx="5760" cy="900"/>
          </a:xfrm>
        </p:grpSpPr>
        <p:pic>
          <p:nvPicPr>
            <p:cNvPr id="32782" name="Picture 5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2783" name="Picture 5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2784" name="Picture 5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2785" name="Picture 5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2786" name="Picture 5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2787" name="Picture 5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2788" name="Picture 5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0242" name="Rectangle 2"/>
          <p:cNvSpPr>
            <a:spLocks noGrp="1" noChangeArrowheads="1"/>
          </p:cNvSpPr>
          <p:nvPr>
            <p:ph type="title"/>
          </p:nvPr>
        </p:nvSpPr>
        <p:spPr>
          <a:xfrm>
            <a:off x="-36513" y="44450"/>
            <a:ext cx="9144001" cy="777875"/>
          </a:xfrm>
        </p:spPr>
        <p:txBody>
          <a:bodyPr/>
          <a:lstStyle/>
          <a:p>
            <a:pPr eaLnBrk="1" hangingPunct="1"/>
            <a:r>
              <a:rPr lang="ru-RU" sz="4600" smtClean="0">
                <a:solidFill>
                  <a:srgbClr val="800000"/>
                </a:solidFill>
                <a:latin typeface="Monotype Corsiva" pitchFamily="66" charset="0"/>
              </a:rPr>
              <a:t>Правоъгълници и спирали на Фибоначи</a:t>
            </a:r>
            <a:endParaRPr lang="bg-BG" sz="4600" b="1" smtClean="0">
              <a:solidFill>
                <a:schemeClr val="tx1"/>
              </a:solidFill>
              <a:latin typeface="Monotype Corsiva" pitchFamily="66" charset="0"/>
            </a:endParaRPr>
          </a:p>
        </p:txBody>
      </p:sp>
      <p:sp>
        <p:nvSpPr>
          <p:cNvPr id="10243" name="Rectangle 3"/>
          <p:cNvSpPr>
            <a:spLocks noGrp="1" noChangeArrowheads="1"/>
          </p:cNvSpPr>
          <p:nvPr>
            <p:ph type="body" idx="1"/>
          </p:nvPr>
        </p:nvSpPr>
        <p:spPr>
          <a:xfrm>
            <a:off x="250825" y="1628775"/>
            <a:ext cx="6337300" cy="4895850"/>
          </a:xfrm>
        </p:spPr>
        <p:txBody>
          <a:bodyPr/>
          <a:lstStyle/>
          <a:p>
            <a:pPr marL="0" indent="354013" eaLnBrk="1" hangingPunct="1">
              <a:lnSpc>
                <a:spcPct val="80000"/>
              </a:lnSpc>
              <a:buFontTx/>
              <a:buNone/>
            </a:pPr>
            <a:r>
              <a:rPr lang="bg-BG" sz="2400" b="1" smtClean="0">
                <a:solidFill>
                  <a:srgbClr val="006600"/>
                </a:solidFill>
                <a:latin typeface="Palatino Linotype" pitchFamily="18" charset="0"/>
              </a:rPr>
              <a:t>Можем да направим друго изображение, показващо реда на Фибоначи 1,1,2,3,5,8,13,21 като започнем с два малки квадрата с размер 1/1 един до друг. На общата им страна се построява квадрат с размер 2/2 (=1+1). Сега можем да направим нов квадрат със страна, допираща се до последния квадрат със страна 2 и до първия- новия ще има страна 3, следващия, допиращ се до квадрат 2 и до квадрат 3 ще има страна 5 и т.н.. </a:t>
            </a:r>
          </a:p>
          <a:p>
            <a:pPr marL="0" indent="354013" eaLnBrk="1" hangingPunct="1">
              <a:lnSpc>
                <a:spcPct val="80000"/>
              </a:lnSpc>
              <a:buFontTx/>
              <a:buNone/>
            </a:pPr>
            <a:r>
              <a:rPr lang="bg-BG" sz="2400" b="1" smtClean="0">
                <a:solidFill>
                  <a:srgbClr val="006600"/>
                </a:solidFill>
                <a:latin typeface="Palatino Linotype" pitchFamily="18" charset="0"/>
              </a:rPr>
              <a:t>Тази група правоъгълници се наричат </a:t>
            </a:r>
            <a:r>
              <a:rPr lang="bg-BG" sz="2400" b="1" u="sng" smtClean="0">
                <a:solidFill>
                  <a:srgbClr val="006600"/>
                </a:solidFill>
                <a:latin typeface="Palatino Linotype" pitchFamily="18" charset="0"/>
              </a:rPr>
              <a:t>правоъгълници на Фибоначи.</a:t>
            </a:r>
          </a:p>
        </p:txBody>
      </p:sp>
      <p:sp>
        <p:nvSpPr>
          <p:cNvPr id="32772" name="Rectangle 8"/>
          <p:cNvSpPr>
            <a:spLocks noChangeArrowheads="1"/>
          </p:cNvSpPr>
          <p:nvPr/>
        </p:nvSpPr>
        <p:spPr bwMode="auto">
          <a:xfrm>
            <a:off x="6677025" y="2540000"/>
            <a:ext cx="9144000" cy="0"/>
          </a:xfrm>
          <a:prstGeom prst="rect">
            <a:avLst/>
          </a:prstGeom>
          <a:noFill/>
          <a:ln w="9525">
            <a:noFill/>
            <a:miter lim="800000"/>
            <a:headEnd/>
            <a:tailEnd/>
          </a:ln>
        </p:spPr>
        <p:txBody>
          <a:bodyPr wrap="none" anchor="ctr">
            <a:spAutoFit/>
          </a:bodyPr>
          <a:lstStyle/>
          <a:p>
            <a:endParaRPr lang="en-US"/>
          </a:p>
        </p:txBody>
      </p:sp>
      <p:pic>
        <p:nvPicPr>
          <p:cNvPr id="10247" name="Picture 7" descr="http://audio-spirit.com/%7Ewania/Fractals/images/fm/9.gif"/>
          <p:cNvPicPr>
            <a:picLocks noChangeAspect="1" noChangeArrowheads="1"/>
          </p:cNvPicPr>
          <p:nvPr/>
        </p:nvPicPr>
        <p:blipFill>
          <a:blip r:embed="rId3" r:link="rId4"/>
          <a:srcRect/>
          <a:stretch>
            <a:fillRect/>
          </a:stretch>
        </p:blipFill>
        <p:spPr bwMode="auto">
          <a:xfrm>
            <a:off x="6372225" y="1484313"/>
            <a:ext cx="2484438" cy="2484437"/>
          </a:xfrm>
          <a:prstGeom prst="rect">
            <a:avLst/>
          </a:prstGeom>
          <a:noFill/>
          <a:ln w="9525">
            <a:noFill/>
            <a:miter lim="800000"/>
            <a:headEnd/>
            <a:tailEnd/>
          </a:ln>
        </p:spPr>
      </p:pic>
      <p:sp>
        <p:nvSpPr>
          <p:cNvPr id="32774" name="Rectangle 12"/>
          <p:cNvSpPr>
            <a:spLocks noChangeArrowheads="1"/>
          </p:cNvSpPr>
          <p:nvPr/>
        </p:nvSpPr>
        <p:spPr bwMode="auto">
          <a:xfrm>
            <a:off x="5051425" y="2540000"/>
            <a:ext cx="2190750" cy="0"/>
          </a:xfrm>
          <a:prstGeom prst="rect">
            <a:avLst/>
          </a:prstGeom>
          <a:noFill/>
          <a:ln w="9525">
            <a:noFill/>
            <a:miter lim="800000"/>
            <a:headEnd/>
            <a:tailEnd/>
          </a:ln>
        </p:spPr>
        <p:txBody>
          <a:bodyPr wrap="none" anchor="ctr">
            <a:spAutoFit/>
          </a:bodyPr>
          <a:lstStyle/>
          <a:p>
            <a:endParaRPr lang="en-US"/>
          </a:p>
        </p:txBody>
      </p:sp>
      <p:sp>
        <p:nvSpPr>
          <p:cNvPr id="32775" name="Rectangle 14"/>
          <p:cNvSpPr>
            <a:spLocks noChangeArrowheads="1"/>
          </p:cNvSpPr>
          <p:nvPr/>
        </p:nvSpPr>
        <p:spPr bwMode="auto">
          <a:xfrm>
            <a:off x="5051425" y="2540000"/>
            <a:ext cx="2190750" cy="0"/>
          </a:xfrm>
          <a:prstGeom prst="rect">
            <a:avLst/>
          </a:prstGeom>
          <a:noFill/>
          <a:ln w="9525">
            <a:noFill/>
            <a:miter lim="800000"/>
            <a:headEnd/>
            <a:tailEnd/>
          </a:ln>
        </p:spPr>
        <p:txBody>
          <a:bodyPr wrap="none" anchor="ctr">
            <a:spAutoFit/>
          </a:bodyPr>
          <a:lstStyle/>
          <a:p>
            <a:endParaRPr lang="en-US"/>
          </a:p>
        </p:txBody>
      </p:sp>
      <p:pic>
        <p:nvPicPr>
          <p:cNvPr id="10285" name="Picture 45" descr="image32"/>
          <p:cNvPicPr>
            <a:picLocks noChangeAspect="1" noChangeArrowheads="1"/>
          </p:cNvPicPr>
          <p:nvPr/>
        </p:nvPicPr>
        <p:blipFill>
          <a:blip r:embed="rId5"/>
          <a:srcRect/>
          <a:stretch>
            <a:fillRect/>
          </a:stretch>
        </p:blipFill>
        <p:spPr bwMode="auto">
          <a:xfrm>
            <a:off x="6732588" y="4759325"/>
            <a:ext cx="420687" cy="398463"/>
          </a:xfrm>
          <a:prstGeom prst="rect">
            <a:avLst/>
          </a:prstGeom>
          <a:noFill/>
          <a:ln w="9525">
            <a:noFill/>
            <a:miter lim="800000"/>
            <a:headEnd/>
            <a:tailEnd/>
          </a:ln>
        </p:spPr>
      </p:pic>
      <p:pic>
        <p:nvPicPr>
          <p:cNvPr id="10286" name="Picture 46" descr="image33"/>
          <p:cNvPicPr>
            <a:picLocks noChangeAspect="1" noChangeArrowheads="1"/>
          </p:cNvPicPr>
          <p:nvPr/>
        </p:nvPicPr>
        <p:blipFill>
          <a:blip r:embed="rId6"/>
          <a:srcRect/>
          <a:stretch>
            <a:fillRect/>
          </a:stretch>
        </p:blipFill>
        <p:spPr bwMode="auto">
          <a:xfrm>
            <a:off x="6732588" y="4756150"/>
            <a:ext cx="754062" cy="401638"/>
          </a:xfrm>
          <a:prstGeom prst="rect">
            <a:avLst/>
          </a:prstGeom>
          <a:noFill/>
          <a:ln w="9525">
            <a:noFill/>
            <a:miter lim="800000"/>
            <a:headEnd/>
            <a:tailEnd/>
          </a:ln>
        </p:spPr>
      </p:pic>
      <p:pic>
        <p:nvPicPr>
          <p:cNvPr id="10287" name="Picture 47" descr="image34"/>
          <p:cNvPicPr>
            <a:picLocks noChangeAspect="1" noChangeArrowheads="1"/>
          </p:cNvPicPr>
          <p:nvPr/>
        </p:nvPicPr>
        <p:blipFill>
          <a:blip r:embed="rId7"/>
          <a:srcRect/>
          <a:stretch>
            <a:fillRect/>
          </a:stretch>
        </p:blipFill>
        <p:spPr bwMode="auto">
          <a:xfrm>
            <a:off x="6732588" y="4068763"/>
            <a:ext cx="749300" cy="1089025"/>
          </a:xfrm>
          <a:prstGeom prst="rect">
            <a:avLst/>
          </a:prstGeom>
          <a:noFill/>
          <a:ln w="9525">
            <a:noFill/>
            <a:miter lim="800000"/>
            <a:headEnd/>
            <a:tailEnd/>
          </a:ln>
        </p:spPr>
      </p:pic>
      <p:pic>
        <p:nvPicPr>
          <p:cNvPr id="10288" name="Picture 48" descr="image35"/>
          <p:cNvPicPr>
            <a:picLocks noChangeAspect="1" noChangeArrowheads="1"/>
          </p:cNvPicPr>
          <p:nvPr/>
        </p:nvPicPr>
        <p:blipFill>
          <a:blip r:embed="rId8"/>
          <a:srcRect/>
          <a:stretch>
            <a:fillRect/>
          </a:stretch>
        </p:blipFill>
        <p:spPr bwMode="auto">
          <a:xfrm>
            <a:off x="6732588" y="4068763"/>
            <a:ext cx="1639887" cy="1089025"/>
          </a:xfrm>
          <a:prstGeom prst="rect">
            <a:avLst/>
          </a:prstGeom>
          <a:noFill/>
          <a:ln w="9525">
            <a:noFill/>
            <a:miter lim="800000"/>
            <a:headEnd/>
            <a:tailEnd/>
          </a:ln>
        </p:spPr>
      </p:pic>
      <p:pic>
        <p:nvPicPr>
          <p:cNvPr id="10289" name="Picture 49" descr="image37"/>
          <p:cNvPicPr>
            <a:picLocks noChangeAspect="1" noChangeArrowheads="1"/>
          </p:cNvPicPr>
          <p:nvPr/>
        </p:nvPicPr>
        <p:blipFill>
          <a:blip r:embed="rId9"/>
          <a:srcRect/>
          <a:stretch>
            <a:fillRect/>
          </a:stretch>
        </p:blipFill>
        <p:spPr bwMode="auto">
          <a:xfrm>
            <a:off x="6732588" y="4076700"/>
            <a:ext cx="1651000" cy="2592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fade">
                                      <p:cBhvr>
                                        <p:cTn id="12" dur="1000"/>
                                        <p:tgtEl>
                                          <p:spTgt spid="10243">
                                            <p:txEl>
                                              <p:pRg st="0" end="0"/>
                                            </p:txEl>
                                          </p:spTgt>
                                        </p:tgtEl>
                                      </p:cBhvr>
                                    </p:animEffect>
                                    <p:anim calcmode="lin" valueType="num">
                                      <p:cBhvr>
                                        <p:cTn id="13"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Effect transition="in" filter="fade">
                                      <p:cBhvr>
                                        <p:cTn id="19" dur="1000"/>
                                        <p:tgtEl>
                                          <p:spTgt spid="10243">
                                            <p:txEl>
                                              <p:pRg st="1" end="1"/>
                                            </p:txEl>
                                          </p:spTgt>
                                        </p:tgtEl>
                                      </p:cBhvr>
                                    </p:animEffect>
                                    <p:anim calcmode="lin" valueType="num">
                                      <p:cBhvr>
                                        <p:cTn id="20" dur="1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02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0" presetClass="entr" presetSubtype="0" fill="hold" nodeType="clickEffect">
                                  <p:stCondLst>
                                    <p:cond delay="0"/>
                                  </p:stCondLst>
                                  <p:childTnLst>
                                    <p:set>
                                      <p:cBhvr>
                                        <p:cTn id="25" dur="1" fill="hold">
                                          <p:stCondLst>
                                            <p:cond delay="0"/>
                                          </p:stCondLst>
                                        </p:cTn>
                                        <p:tgtEl>
                                          <p:spTgt spid="10247"/>
                                        </p:tgtEl>
                                        <p:attrNameLst>
                                          <p:attrName>style.visibility</p:attrName>
                                        </p:attrNameLst>
                                      </p:cBhvr>
                                      <p:to>
                                        <p:strVal val="visible"/>
                                      </p:to>
                                    </p:set>
                                    <p:animEffect transition="in" filter="wedge">
                                      <p:cBhvr>
                                        <p:cTn id="26" dur="2000"/>
                                        <p:tgtEl>
                                          <p:spTgt spid="1024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0285"/>
                                        </p:tgtEl>
                                        <p:attrNameLst>
                                          <p:attrName>style.visibility</p:attrName>
                                        </p:attrNameLst>
                                      </p:cBhvr>
                                      <p:to>
                                        <p:strVal val="visible"/>
                                      </p:to>
                                    </p:set>
                                    <p:animEffect transition="in" filter="blinds(horizontal)">
                                      <p:cBhvr>
                                        <p:cTn id="31" dur="500"/>
                                        <p:tgtEl>
                                          <p:spTgt spid="1028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0286"/>
                                        </p:tgtEl>
                                        <p:attrNameLst>
                                          <p:attrName>style.visibility</p:attrName>
                                        </p:attrNameLst>
                                      </p:cBhvr>
                                      <p:to>
                                        <p:strVal val="visible"/>
                                      </p:to>
                                    </p:set>
                                    <p:animEffect transition="in" filter="blinds(horizontal)">
                                      <p:cBhvr>
                                        <p:cTn id="36" dur="500"/>
                                        <p:tgtEl>
                                          <p:spTgt spid="1028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0287"/>
                                        </p:tgtEl>
                                        <p:attrNameLst>
                                          <p:attrName>style.visibility</p:attrName>
                                        </p:attrNameLst>
                                      </p:cBhvr>
                                      <p:to>
                                        <p:strVal val="visible"/>
                                      </p:to>
                                    </p:set>
                                    <p:animEffect transition="in" filter="blinds(horizontal)">
                                      <p:cBhvr>
                                        <p:cTn id="41" dur="500"/>
                                        <p:tgtEl>
                                          <p:spTgt spid="10287"/>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0288"/>
                                        </p:tgtEl>
                                        <p:attrNameLst>
                                          <p:attrName>style.visibility</p:attrName>
                                        </p:attrNameLst>
                                      </p:cBhvr>
                                      <p:to>
                                        <p:strVal val="visible"/>
                                      </p:to>
                                    </p:set>
                                    <p:animEffect transition="in" filter="blinds(horizontal)">
                                      <p:cBhvr>
                                        <p:cTn id="46" dur="500"/>
                                        <p:tgtEl>
                                          <p:spTgt spid="10288"/>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10289"/>
                                        </p:tgtEl>
                                        <p:attrNameLst>
                                          <p:attrName>style.visibility</p:attrName>
                                        </p:attrNameLst>
                                      </p:cBhvr>
                                      <p:to>
                                        <p:strVal val="visible"/>
                                      </p:to>
                                    </p:set>
                                    <p:animEffect transition="in" filter="blinds(horizontal)">
                                      <p:cBhvr>
                                        <p:cTn id="51" dur="500"/>
                                        <p:tgtEl>
                                          <p:spTgt spid="10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7"/>
          <p:cNvGrpSpPr>
            <a:grpSpLocks/>
          </p:cNvGrpSpPr>
          <p:nvPr/>
        </p:nvGrpSpPr>
        <p:grpSpPr bwMode="auto">
          <a:xfrm>
            <a:off x="0" y="0"/>
            <a:ext cx="9144000" cy="1428750"/>
            <a:chOff x="0" y="0"/>
            <a:chExt cx="5760" cy="900"/>
          </a:xfrm>
        </p:grpSpPr>
        <p:pic>
          <p:nvPicPr>
            <p:cNvPr id="33799" name="Picture 8"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3800" name="Picture 9"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3801" name="Picture 10"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3802" name="Picture 11"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3803" name="Picture 12"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3804" name="Picture 13"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3805" name="Picture 14"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36867" name="Rectangle 3"/>
          <p:cNvSpPr>
            <a:spLocks noChangeArrowheads="1"/>
          </p:cNvSpPr>
          <p:nvPr/>
        </p:nvSpPr>
        <p:spPr bwMode="auto">
          <a:xfrm>
            <a:off x="179388" y="2708275"/>
            <a:ext cx="8715375" cy="812800"/>
          </a:xfrm>
          <a:prstGeom prst="rect">
            <a:avLst/>
          </a:prstGeom>
          <a:noFill/>
          <a:ln w="9525">
            <a:noFill/>
            <a:miter lim="800000"/>
            <a:headEnd/>
            <a:tailEnd/>
          </a:ln>
        </p:spPr>
        <p:txBody>
          <a:bodyPr>
            <a:spAutoFit/>
          </a:bodyPr>
          <a:lstStyle/>
          <a:p>
            <a:pPr marL="176213" indent="354013" algn="ctr">
              <a:lnSpc>
                <a:spcPct val="90000"/>
              </a:lnSpc>
              <a:spcBef>
                <a:spcPct val="20000"/>
              </a:spcBef>
            </a:pPr>
            <a:r>
              <a:rPr lang="bg-BG" sz="2600" b="1">
                <a:solidFill>
                  <a:srgbClr val="006600"/>
                </a:solidFill>
                <a:latin typeface="Palatino Linotype" pitchFamily="18" charset="0"/>
              </a:rPr>
              <a:t>Наричат я още спирала на Бернули, логаритми-ческа спирала, правоъгълна спирала, и др.</a:t>
            </a:r>
            <a:endParaRPr lang="en-US" sz="2600" b="1">
              <a:solidFill>
                <a:srgbClr val="006600"/>
              </a:solidFill>
              <a:latin typeface="Palatino Linotype" pitchFamily="18" charset="0"/>
            </a:endParaRPr>
          </a:p>
        </p:txBody>
      </p:sp>
      <p:sp>
        <p:nvSpPr>
          <p:cNvPr id="36868" name="Rectangle 4"/>
          <p:cNvSpPr>
            <a:spLocks noChangeArrowheads="1"/>
          </p:cNvSpPr>
          <p:nvPr/>
        </p:nvSpPr>
        <p:spPr bwMode="auto">
          <a:xfrm>
            <a:off x="395288" y="1646238"/>
            <a:ext cx="8497887" cy="1062037"/>
          </a:xfrm>
          <a:prstGeom prst="rect">
            <a:avLst/>
          </a:prstGeom>
          <a:noFill/>
          <a:ln w="9525">
            <a:noFill/>
            <a:miter lim="800000"/>
            <a:headEnd/>
            <a:tailEnd/>
          </a:ln>
        </p:spPr>
        <p:txBody>
          <a:bodyPr>
            <a:spAutoFit/>
          </a:bodyPr>
          <a:lstStyle/>
          <a:p>
            <a:pPr indent="354013" algn="ctr" defTabSz="958850">
              <a:lnSpc>
                <a:spcPct val="80000"/>
              </a:lnSpc>
              <a:spcBef>
                <a:spcPct val="20000"/>
              </a:spcBef>
            </a:pPr>
            <a:r>
              <a:rPr lang="en-US" sz="2600" b="1">
                <a:solidFill>
                  <a:srgbClr val="006600"/>
                </a:solidFill>
                <a:latin typeface="Palatino Linotype" pitchFamily="18" charset="0"/>
              </a:rPr>
              <a:t>Ако във всеки от горните квадрати впишем по четвърт кръг, ще получим спиралата на Фибоначи</a:t>
            </a:r>
            <a:r>
              <a:rPr lang="bg-BG" sz="2600" b="1">
                <a:solidFill>
                  <a:srgbClr val="006600"/>
                </a:solidFill>
                <a:latin typeface="Palatino Linotype" pitchFamily="18" charset="0"/>
              </a:rPr>
              <a:t>. </a:t>
            </a:r>
          </a:p>
        </p:txBody>
      </p:sp>
      <p:pic>
        <p:nvPicPr>
          <p:cNvPr id="36869" name="Picture 5" descr="golden-ratio"/>
          <p:cNvPicPr>
            <a:picLocks noChangeAspect="1" noChangeArrowheads="1"/>
          </p:cNvPicPr>
          <p:nvPr/>
        </p:nvPicPr>
        <p:blipFill>
          <a:blip r:embed="rId3"/>
          <a:srcRect/>
          <a:stretch>
            <a:fillRect/>
          </a:stretch>
        </p:blipFill>
        <p:spPr bwMode="auto">
          <a:xfrm>
            <a:off x="468313" y="3724275"/>
            <a:ext cx="3598862" cy="2657475"/>
          </a:xfrm>
          <a:prstGeom prst="rect">
            <a:avLst/>
          </a:prstGeom>
          <a:noFill/>
          <a:ln w="9525">
            <a:noFill/>
            <a:miter lim="800000"/>
            <a:headEnd/>
            <a:tailEnd/>
          </a:ln>
        </p:spPr>
      </p:pic>
      <p:pic>
        <p:nvPicPr>
          <p:cNvPr id="36870" name="Picture 6" descr="http://paper.standartnews.com/images/articles/orig_155529_bg.jpg"/>
          <p:cNvPicPr>
            <a:picLocks noChangeAspect="1" noChangeArrowheads="1"/>
          </p:cNvPicPr>
          <p:nvPr/>
        </p:nvPicPr>
        <p:blipFill>
          <a:blip r:embed="rId4" r:link="rId5"/>
          <a:srcRect/>
          <a:stretch>
            <a:fillRect/>
          </a:stretch>
        </p:blipFill>
        <p:spPr bwMode="auto">
          <a:xfrm>
            <a:off x="4500563" y="3808413"/>
            <a:ext cx="4241800" cy="2644775"/>
          </a:xfrm>
          <a:prstGeom prst="rect">
            <a:avLst/>
          </a:prstGeom>
          <a:noFill/>
          <a:ln w="9525">
            <a:noFill/>
            <a:miter lim="800000"/>
            <a:headEnd/>
            <a:tailEnd/>
          </a:ln>
        </p:spPr>
      </p:pic>
      <p:sp>
        <p:nvSpPr>
          <p:cNvPr id="36880" name="Rectangle 16"/>
          <p:cNvSpPr>
            <a:spLocks noGrp="1" noChangeArrowheads="1"/>
          </p:cNvSpPr>
          <p:nvPr>
            <p:ph type="title"/>
          </p:nvPr>
        </p:nvSpPr>
        <p:spPr>
          <a:xfrm>
            <a:off x="-36513" y="44450"/>
            <a:ext cx="9144001" cy="777875"/>
          </a:xfrm>
        </p:spPr>
        <p:txBody>
          <a:bodyPr/>
          <a:lstStyle/>
          <a:p>
            <a:pPr eaLnBrk="1" hangingPunct="1"/>
            <a:r>
              <a:rPr lang="ru-RU" sz="4600" smtClean="0">
                <a:solidFill>
                  <a:srgbClr val="800000"/>
                </a:solidFill>
                <a:latin typeface="Monotype Corsiva" pitchFamily="66" charset="0"/>
              </a:rPr>
              <a:t>Правоъгълници и спирали на Фибоначи</a:t>
            </a:r>
            <a:endParaRPr lang="bg-BG" sz="4600" smtClean="0">
              <a:solidFill>
                <a:srgbClr val="800000"/>
              </a:solidFill>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880"/>
                                        </p:tgtEl>
                                        <p:attrNameLst>
                                          <p:attrName>style.visibility</p:attrName>
                                        </p:attrNameLst>
                                      </p:cBhvr>
                                      <p:to>
                                        <p:strVal val="visible"/>
                                      </p:to>
                                    </p:set>
                                    <p:animEffect transition="in" filter="fade">
                                      <p:cBhvr>
                                        <p:cTn id="7" dur="2000"/>
                                        <p:tgtEl>
                                          <p:spTgt spid="3688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6868"/>
                                        </p:tgtEl>
                                        <p:attrNameLst>
                                          <p:attrName>style.visibility</p:attrName>
                                        </p:attrNameLst>
                                      </p:cBhvr>
                                      <p:to>
                                        <p:strVal val="visible"/>
                                      </p:to>
                                    </p:set>
                                    <p:animEffect transition="in" filter="fade">
                                      <p:cBhvr>
                                        <p:cTn id="12" dur="1000"/>
                                        <p:tgtEl>
                                          <p:spTgt spid="36868"/>
                                        </p:tgtEl>
                                      </p:cBhvr>
                                    </p:animEffect>
                                    <p:anim calcmode="lin" valueType="num">
                                      <p:cBhvr>
                                        <p:cTn id="13" dur="1000" fill="hold"/>
                                        <p:tgtEl>
                                          <p:spTgt spid="36868"/>
                                        </p:tgtEl>
                                        <p:attrNameLst>
                                          <p:attrName>ppt_x</p:attrName>
                                        </p:attrNameLst>
                                      </p:cBhvr>
                                      <p:tavLst>
                                        <p:tav tm="0">
                                          <p:val>
                                            <p:strVal val="#ppt_x"/>
                                          </p:val>
                                        </p:tav>
                                        <p:tav tm="100000">
                                          <p:val>
                                            <p:strVal val="#ppt_x"/>
                                          </p:val>
                                        </p:tav>
                                      </p:tavLst>
                                    </p:anim>
                                    <p:anim calcmode="lin" valueType="num">
                                      <p:cBhvr>
                                        <p:cTn id="14" dur="1000" fill="hold"/>
                                        <p:tgtEl>
                                          <p:spTgt spid="3686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6867"/>
                                        </p:tgtEl>
                                        <p:attrNameLst>
                                          <p:attrName>style.visibility</p:attrName>
                                        </p:attrNameLst>
                                      </p:cBhvr>
                                      <p:to>
                                        <p:strVal val="visible"/>
                                      </p:to>
                                    </p:set>
                                    <p:animEffect transition="in" filter="fade">
                                      <p:cBhvr>
                                        <p:cTn id="19" dur="1000"/>
                                        <p:tgtEl>
                                          <p:spTgt spid="36867"/>
                                        </p:tgtEl>
                                      </p:cBhvr>
                                    </p:animEffect>
                                    <p:anim calcmode="lin" valueType="num">
                                      <p:cBhvr>
                                        <p:cTn id="20" dur="1000" fill="hold"/>
                                        <p:tgtEl>
                                          <p:spTgt spid="36867"/>
                                        </p:tgtEl>
                                        <p:attrNameLst>
                                          <p:attrName>ppt_x</p:attrName>
                                        </p:attrNameLst>
                                      </p:cBhvr>
                                      <p:tavLst>
                                        <p:tav tm="0">
                                          <p:val>
                                            <p:strVal val="#ppt_x"/>
                                          </p:val>
                                        </p:tav>
                                        <p:tav tm="100000">
                                          <p:val>
                                            <p:strVal val="#ppt_x"/>
                                          </p:val>
                                        </p:tav>
                                      </p:tavLst>
                                    </p:anim>
                                    <p:anim calcmode="lin" valueType="num">
                                      <p:cBhvr>
                                        <p:cTn id="21" dur="1000" fill="hold"/>
                                        <p:tgtEl>
                                          <p:spTgt spid="36867"/>
                                        </p:tgtEl>
                                        <p:attrNameLst>
                                          <p:attrName>ppt_y</p:attrName>
                                        </p:attrNameLst>
                                      </p:cBhvr>
                                      <p:tavLst>
                                        <p:tav tm="0">
                                          <p:val>
                                            <p:strVal val="#ppt_y-.1"/>
                                          </p:val>
                                        </p:tav>
                                        <p:tav tm="100000">
                                          <p:val>
                                            <p:strVal val="#ppt_y"/>
                                          </p:val>
                                        </p:tav>
                                      </p:tavLst>
                                    </p:anim>
                                  </p:childTnLst>
                                </p:cTn>
                              </p:par>
                              <p:par>
                                <p:cTn id="22" presetID="20" presetClass="entr" presetSubtype="0" fill="hold" nodeType="withEffect">
                                  <p:stCondLst>
                                    <p:cond delay="0"/>
                                  </p:stCondLst>
                                  <p:childTnLst>
                                    <p:set>
                                      <p:cBhvr>
                                        <p:cTn id="23" dur="1" fill="hold">
                                          <p:stCondLst>
                                            <p:cond delay="0"/>
                                          </p:stCondLst>
                                        </p:cTn>
                                        <p:tgtEl>
                                          <p:spTgt spid="36869"/>
                                        </p:tgtEl>
                                        <p:attrNameLst>
                                          <p:attrName>style.visibility</p:attrName>
                                        </p:attrNameLst>
                                      </p:cBhvr>
                                      <p:to>
                                        <p:strVal val="visible"/>
                                      </p:to>
                                    </p:set>
                                    <p:animEffect transition="in" filter="wedge">
                                      <p:cBhvr>
                                        <p:cTn id="24" dur="2000"/>
                                        <p:tgtEl>
                                          <p:spTgt spid="36869"/>
                                        </p:tgtEl>
                                      </p:cBhvr>
                                    </p:animEffect>
                                  </p:childTnLst>
                                </p:cTn>
                              </p:par>
                              <p:par>
                                <p:cTn id="25" presetID="20" presetClass="entr" presetSubtype="0" fill="hold" nodeType="withEffect">
                                  <p:stCondLst>
                                    <p:cond delay="0"/>
                                  </p:stCondLst>
                                  <p:childTnLst>
                                    <p:set>
                                      <p:cBhvr>
                                        <p:cTn id="26" dur="1" fill="hold">
                                          <p:stCondLst>
                                            <p:cond delay="0"/>
                                          </p:stCondLst>
                                        </p:cTn>
                                        <p:tgtEl>
                                          <p:spTgt spid="36870"/>
                                        </p:tgtEl>
                                        <p:attrNameLst>
                                          <p:attrName>style.visibility</p:attrName>
                                        </p:attrNameLst>
                                      </p:cBhvr>
                                      <p:to>
                                        <p:strVal val="visible"/>
                                      </p:to>
                                    </p:set>
                                    <p:animEffect transition="in" filter="wedge">
                                      <p:cBhvr>
                                        <p:cTn id="27" dur="20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p:bldP spid="36868" grpId="0"/>
      <p:bldP spid="368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Group 24"/>
          <p:cNvGrpSpPr>
            <a:grpSpLocks/>
          </p:cNvGrpSpPr>
          <p:nvPr/>
        </p:nvGrpSpPr>
        <p:grpSpPr bwMode="auto">
          <a:xfrm>
            <a:off x="0" y="0"/>
            <a:ext cx="9144000" cy="1428750"/>
            <a:chOff x="0" y="0"/>
            <a:chExt cx="5760" cy="900"/>
          </a:xfrm>
        </p:grpSpPr>
        <p:pic>
          <p:nvPicPr>
            <p:cNvPr id="34826" name="Picture 25"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4827" name="Picture 26"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4828" name="Picture 27"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4829" name="Picture 28"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4830" name="Picture 29"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4831" name="Picture 30"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4832" name="Picture 31"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2290" name="Rectangle 2"/>
          <p:cNvSpPr>
            <a:spLocks noGrp="1" noChangeArrowheads="1"/>
          </p:cNvSpPr>
          <p:nvPr>
            <p:ph type="title"/>
          </p:nvPr>
        </p:nvSpPr>
        <p:spPr>
          <a:xfrm>
            <a:off x="457200" y="-26988"/>
            <a:ext cx="8229600" cy="1143001"/>
          </a:xfrm>
        </p:spPr>
        <p:txBody>
          <a:bodyPr/>
          <a:lstStyle/>
          <a:p>
            <a:pPr eaLnBrk="1" hangingPunct="1"/>
            <a:r>
              <a:rPr lang="bg-BG" sz="5400" smtClean="0">
                <a:solidFill>
                  <a:srgbClr val="800000"/>
                </a:solidFill>
                <a:latin typeface="Monotype Corsiva" pitchFamily="66" charset="0"/>
              </a:rPr>
              <a:t>Спирала на Фибоначи</a:t>
            </a:r>
          </a:p>
        </p:txBody>
      </p:sp>
      <p:sp>
        <p:nvSpPr>
          <p:cNvPr id="12291" name="Rectangle 3"/>
          <p:cNvSpPr>
            <a:spLocks noGrp="1" noChangeArrowheads="1"/>
          </p:cNvSpPr>
          <p:nvPr>
            <p:ph type="body" idx="1"/>
          </p:nvPr>
        </p:nvSpPr>
        <p:spPr>
          <a:xfrm>
            <a:off x="179388" y="1455738"/>
            <a:ext cx="8856662" cy="1612900"/>
          </a:xfrm>
        </p:spPr>
        <p:txBody>
          <a:bodyPr/>
          <a:lstStyle/>
          <a:p>
            <a:pPr marL="0" indent="354013" algn="ctr" eaLnBrk="1" hangingPunct="1">
              <a:buFontTx/>
              <a:buNone/>
            </a:pPr>
            <a:r>
              <a:rPr lang="en-US" sz="2400" b="1" smtClean="0">
                <a:solidFill>
                  <a:srgbClr val="006600"/>
                </a:solidFill>
                <a:latin typeface="Palatino Linotype" pitchFamily="18" charset="0"/>
              </a:rPr>
              <a:t>Такива спирали може да видим във формата на черупките на някои мекотели, а също и в подредбата на семената на цветовете на някои растения, семенниците на шишарките, ананаса, ухото и много други образувания</a:t>
            </a:r>
            <a:r>
              <a:rPr lang="bg-BG" sz="2400" b="1" smtClean="0">
                <a:solidFill>
                  <a:srgbClr val="006600"/>
                </a:solidFill>
                <a:latin typeface="Palatino Linotype" pitchFamily="18" charset="0"/>
              </a:rPr>
              <a:t>.</a:t>
            </a:r>
            <a:endParaRPr lang="bg-BG" sz="2800" b="1" smtClean="0">
              <a:solidFill>
                <a:srgbClr val="006600"/>
              </a:solidFill>
            </a:endParaRPr>
          </a:p>
        </p:txBody>
      </p:sp>
      <p:pic>
        <p:nvPicPr>
          <p:cNvPr id="12294" name="Picture 6" descr="Раковина на главоногото мекотело спирула"/>
          <p:cNvPicPr>
            <a:picLocks noChangeAspect="1" noChangeArrowheads="1"/>
          </p:cNvPicPr>
          <p:nvPr/>
        </p:nvPicPr>
        <p:blipFill>
          <a:blip r:embed="rId3" r:link="rId4"/>
          <a:srcRect/>
          <a:stretch>
            <a:fillRect/>
          </a:stretch>
        </p:blipFill>
        <p:spPr bwMode="auto">
          <a:xfrm>
            <a:off x="395288" y="3357563"/>
            <a:ext cx="2522537" cy="3289300"/>
          </a:xfrm>
          <a:prstGeom prst="rect">
            <a:avLst/>
          </a:prstGeom>
          <a:noFill/>
          <a:ln w="9525">
            <a:noFill/>
            <a:miter lim="800000"/>
            <a:headEnd/>
            <a:tailEnd/>
          </a:ln>
        </p:spPr>
      </p:pic>
      <p:pic>
        <p:nvPicPr>
          <p:cNvPr id="12293" name="Picture 5" descr="bronton - разновидност на палма от Шри Ланка"/>
          <p:cNvPicPr>
            <a:picLocks noChangeAspect="1" noChangeArrowheads="1"/>
          </p:cNvPicPr>
          <p:nvPr/>
        </p:nvPicPr>
        <p:blipFill>
          <a:blip r:embed="rId5" r:link="rId6"/>
          <a:srcRect/>
          <a:stretch>
            <a:fillRect/>
          </a:stretch>
        </p:blipFill>
        <p:spPr bwMode="auto">
          <a:xfrm>
            <a:off x="3319463" y="3357563"/>
            <a:ext cx="2522537" cy="3289300"/>
          </a:xfrm>
          <a:prstGeom prst="rect">
            <a:avLst/>
          </a:prstGeom>
          <a:noFill/>
          <a:ln w="9525">
            <a:noFill/>
            <a:miter lim="800000"/>
            <a:headEnd/>
            <a:tailEnd/>
          </a:ln>
        </p:spPr>
      </p:pic>
      <p:pic>
        <p:nvPicPr>
          <p:cNvPr id="12292" name="Picture 4" descr="Опашка на хамелеон"/>
          <p:cNvPicPr>
            <a:picLocks noChangeAspect="1" noChangeArrowheads="1"/>
          </p:cNvPicPr>
          <p:nvPr/>
        </p:nvPicPr>
        <p:blipFill>
          <a:blip r:embed="rId7" r:link="rId8"/>
          <a:srcRect/>
          <a:stretch>
            <a:fillRect/>
          </a:stretch>
        </p:blipFill>
        <p:spPr bwMode="auto">
          <a:xfrm>
            <a:off x="6197600" y="3357563"/>
            <a:ext cx="2522538" cy="3289300"/>
          </a:xfrm>
          <a:prstGeom prst="rect">
            <a:avLst/>
          </a:prstGeom>
          <a:noFill/>
          <a:ln w="9525">
            <a:noFill/>
            <a:miter lim="800000"/>
            <a:headEnd/>
            <a:tailEnd/>
          </a:ln>
        </p:spPr>
      </p:pic>
      <p:sp>
        <p:nvSpPr>
          <p:cNvPr id="34823" name="Rectangle 7"/>
          <p:cNvSpPr>
            <a:spLocks noChangeArrowheads="1"/>
          </p:cNvSpPr>
          <p:nvPr/>
        </p:nvSpPr>
        <p:spPr bwMode="auto">
          <a:xfrm>
            <a:off x="5443538" y="2613025"/>
            <a:ext cx="6232525" cy="0"/>
          </a:xfrm>
          <a:prstGeom prst="rect">
            <a:avLst/>
          </a:prstGeom>
          <a:noFill/>
          <a:ln w="9525">
            <a:noFill/>
            <a:miter lim="800000"/>
            <a:headEnd/>
            <a:tailEnd/>
          </a:ln>
        </p:spPr>
        <p:txBody>
          <a:bodyPr wrap="none" anchor="ctr">
            <a:spAutoFit/>
          </a:bodyPr>
          <a:lstStyle/>
          <a:p>
            <a:endParaRPr lang="en-US"/>
          </a:p>
        </p:txBody>
      </p:sp>
      <p:sp>
        <p:nvSpPr>
          <p:cNvPr id="34824" name="Rectangle 9"/>
          <p:cNvSpPr>
            <a:spLocks noChangeArrowheads="1"/>
          </p:cNvSpPr>
          <p:nvPr/>
        </p:nvSpPr>
        <p:spPr bwMode="auto">
          <a:xfrm>
            <a:off x="5443538" y="2613025"/>
            <a:ext cx="6232525" cy="0"/>
          </a:xfrm>
          <a:prstGeom prst="rect">
            <a:avLst/>
          </a:prstGeom>
          <a:noFill/>
          <a:ln w="9525">
            <a:noFill/>
            <a:miter lim="800000"/>
            <a:headEnd/>
            <a:tailEnd/>
          </a:ln>
        </p:spPr>
        <p:txBody>
          <a:bodyPr wrap="none" anchor="ctr">
            <a:spAutoFit/>
          </a:bodyPr>
          <a:lstStyle/>
          <a:p>
            <a:endParaRPr lang="en-US"/>
          </a:p>
        </p:txBody>
      </p:sp>
      <p:sp>
        <p:nvSpPr>
          <p:cNvPr id="34825" name="Rectangle 11"/>
          <p:cNvSpPr>
            <a:spLocks noChangeArrowheads="1"/>
          </p:cNvSpPr>
          <p:nvPr/>
        </p:nvSpPr>
        <p:spPr bwMode="auto">
          <a:xfrm>
            <a:off x="5443538" y="2613025"/>
            <a:ext cx="6232525" cy="0"/>
          </a:xfrm>
          <a:prstGeom prst="rect">
            <a:avLst/>
          </a:prstGeom>
          <a:noFill/>
          <a:ln w="9525">
            <a:noFill/>
            <a:miter lim="800000"/>
            <a:headEnd/>
            <a:tailEnd/>
          </a:ln>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fade">
                                      <p:cBhvr>
                                        <p:cTn id="12" dur="1000"/>
                                        <p:tgtEl>
                                          <p:spTgt spid="12291">
                                            <p:txEl>
                                              <p:pRg st="0" end="0"/>
                                            </p:txEl>
                                          </p:spTgt>
                                        </p:tgtEl>
                                      </p:cBhvr>
                                    </p:animEffect>
                                    <p:anim calcmode="lin" valueType="num">
                                      <p:cBhvr>
                                        <p:cTn id="13" dur="10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2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12294"/>
                                        </p:tgtEl>
                                        <p:attrNameLst>
                                          <p:attrName>style.visibility</p:attrName>
                                        </p:attrNameLst>
                                      </p:cBhvr>
                                      <p:to>
                                        <p:strVal val="visible"/>
                                      </p:to>
                                    </p:set>
                                    <p:animEffect transition="in" filter="wedge">
                                      <p:cBhvr>
                                        <p:cTn id="19" dur="2000"/>
                                        <p:tgtEl>
                                          <p:spTgt spid="12294"/>
                                        </p:tgtEl>
                                      </p:cBhvr>
                                    </p:animEffect>
                                  </p:childTnLst>
                                </p:cTn>
                              </p:par>
                              <p:par>
                                <p:cTn id="20" presetID="20" presetClass="entr" presetSubtype="0" fill="hold" nodeType="withEffect">
                                  <p:stCondLst>
                                    <p:cond delay="0"/>
                                  </p:stCondLst>
                                  <p:childTnLst>
                                    <p:set>
                                      <p:cBhvr>
                                        <p:cTn id="21" dur="1" fill="hold">
                                          <p:stCondLst>
                                            <p:cond delay="0"/>
                                          </p:stCondLst>
                                        </p:cTn>
                                        <p:tgtEl>
                                          <p:spTgt spid="12293"/>
                                        </p:tgtEl>
                                        <p:attrNameLst>
                                          <p:attrName>style.visibility</p:attrName>
                                        </p:attrNameLst>
                                      </p:cBhvr>
                                      <p:to>
                                        <p:strVal val="visible"/>
                                      </p:to>
                                    </p:set>
                                    <p:animEffect transition="in" filter="wedge">
                                      <p:cBhvr>
                                        <p:cTn id="22" dur="2000"/>
                                        <p:tgtEl>
                                          <p:spTgt spid="12293"/>
                                        </p:tgtEl>
                                      </p:cBhvr>
                                    </p:animEffect>
                                  </p:childTnLst>
                                </p:cTn>
                              </p:par>
                              <p:par>
                                <p:cTn id="23" presetID="20" presetClass="entr" presetSubtype="0" fill="hold" nodeType="withEffect">
                                  <p:stCondLst>
                                    <p:cond delay="0"/>
                                  </p:stCondLst>
                                  <p:childTnLst>
                                    <p:set>
                                      <p:cBhvr>
                                        <p:cTn id="24" dur="1" fill="hold">
                                          <p:stCondLst>
                                            <p:cond delay="0"/>
                                          </p:stCondLst>
                                        </p:cTn>
                                        <p:tgtEl>
                                          <p:spTgt spid="12292"/>
                                        </p:tgtEl>
                                        <p:attrNameLst>
                                          <p:attrName>style.visibility</p:attrName>
                                        </p:attrNameLst>
                                      </p:cBhvr>
                                      <p:to>
                                        <p:strVal val="visible"/>
                                      </p:to>
                                    </p:set>
                                    <p:animEffect transition="in" filter="wedge">
                                      <p:cBhvr>
                                        <p:cTn id="25"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1" name="Group 10"/>
          <p:cNvGrpSpPr>
            <a:grpSpLocks/>
          </p:cNvGrpSpPr>
          <p:nvPr/>
        </p:nvGrpSpPr>
        <p:grpSpPr bwMode="auto">
          <a:xfrm>
            <a:off x="0" y="0"/>
            <a:ext cx="9144000" cy="1428750"/>
            <a:chOff x="0" y="0"/>
            <a:chExt cx="5760" cy="900"/>
          </a:xfrm>
        </p:grpSpPr>
        <p:pic>
          <p:nvPicPr>
            <p:cNvPr id="35848" name="Picture 1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5849" name="Picture 1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5850" name="Picture 1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5851" name="Picture 1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5852" name="Picture 1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5853" name="Picture 1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5854" name="Picture 1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5602" name="Rectangle 2"/>
          <p:cNvSpPr>
            <a:spLocks noGrp="1" noChangeArrowheads="1"/>
          </p:cNvSpPr>
          <p:nvPr>
            <p:ph type="title"/>
          </p:nvPr>
        </p:nvSpPr>
        <p:spPr>
          <a:xfrm>
            <a:off x="457200" y="-26988"/>
            <a:ext cx="8229600" cy="1143001"/>
          </a:xfrm>
        </p:spPr>
        <p:txBody>
          <a:bodyPr/>
          <a:lstStyle/>
          <a:p>
            <a:pPr eaLnBrk="1" hangingPunct="1"/>
            <a:r>
              <a:rPr lang="bg-BG" sz="5400" smtClean="0">
                <a:solidFill>
                  <a:srgbClr val="800000"/>
                </a:solidFill>
                <a:latin typeface="Monotype Corsiva" pitchFamily="66" charset="0"/>
              </a:rPr>
              <a:t>Спирала на Фибоначи</a:t>
            </a:r>
          </a:p>
        </p:txBody>
      </p:sp>
      <p:pic>
        <p:nvPicPr>
          <p:cNvPr id="25605" name="Picture 5" descr="Ураганът Isabel"/>
          <p:cNvPicPr>
            <a:picLocks noChangeAspect="1" noChangeArrowheads="1"/>
          </p:cNvPicPr>
          <p:nvPr/>
        </p:nvPicPr>
        <p:blipFill>
          <a:blip r:embed="rId3" r:link="rId4"/>
          <a:srcRect/>
          <a:stretch>
            <a:fillRect/>
          </a:stretch>
        </p:blipFill>
        <p:spPr bwMode="auto">
          <a:xfrm>
            <a:off x="6867525" y="4076700"/>
            <a:ext cx="2043113" cy="2520950"/>
          </a:xfrm>
          <a:prstGeom prst="rect">
            <a:avLst/>
          </a:prstGeom>
          <a:noFill/>
          <a:ln w="9525">
            <a:noFill/>
            <a:miter lim="800000"/>
            <a:headEnd/>
            <a:tailEnd/>
          </a:ln>
        </p:spPr>
      </p:pic>
      <p:pic>
        <p:nvPicPr>
          <p:cNvPr id="25606" name="Picture 6" descr="Галактиката M51, отдалечена на 30мил св.години"/>
          <p:cNvPicPr>
            <a:picLocks noChangeAspect="1" noChangeArrowheads="1"/>
          </p:cNvPicPr>
          <p:nvPr/>
        </p:nvPicPr>
        <p:blipFill>
          <a:blip r:embed="rId5" r:link="rId6"/>
          <a:srcRect/>
          <a:stretch>
            <a:fillRect/>
          </a:stretch>
        </p:blipFill>
        <p:spPr bwMode="auto">
          <a:xfrm rot="5400000">
            <a:off x="5351462" y="1158876"/>
            <a:ext cx="2282825" cy="2978150"/>
          </a:xfrm>
          <a:prstGeom prst="rect">
            <a:avLst/>
          </a:prstGeom>
          <a:noFill/>
          <a:ln w="9525">
            <a:noFill/>
            <a:miter lim="800000"/>
            <a:headEnd/>
            <a:tailEnd/>
          </a:ln>
        </p:spPr>
      </p:pic>
      <p:pic>
        <p:nvPicPr>
          <p:cNvPr id="25607" name="Picture 7" descr="imagesf20"/>
          <p:cNvPicPr>
            <a:picLocks noChangeAspect="1" noChangeArrowheads="1"/>
          </p:cNvPicPr>
          <p:nvPr/>
        </p:nvPicPr>
        <p:blipFill>
          <a:blip r:embed="rId7"/>
          <a:srcRect/>
          <a:stretch>
            <a:fillRect/>
          </a:stretch>
        </p:blipFill>
        <p:spPr bwMode="auto">
          <a:xfrm>
            <a:off x="250825" y="4059238"/>
            <a:ext cx="2976563" cy="2538412"/>
          </a:xfrm>
          <a:prstGeom prst="rect">
            <a:avLst/>
          </a:prstGeom>
          <a:noFill/>
          <a:ln w="9525">
            <a:noFill/>
            <a:miter lim="800000"/>
            <a:headEnd/>
            <a:tailEnd/>
          </a:ln>
        </p:spPr>
      </p:pic>
      <p:sp>
        <p:nvSpPr>
          <p:cNvPr id="25608" name="Rectangle 8"/>
          <p:cNvSpPr>
            <a:spLocks noChangeArrowheads="1"/>
          </p:cNvSpPr>
          <p:nvPr/>
        </p:nvSpPr>
        <p:spPr bwMode="auto">
          <a:xfrm>
            <a:off x="611188" y="1449388"/>
            <a:ext cx="3960812" cy="2308225"/>
          </a:xfrm>
          <a:prstGeom prst="rect">
            <a:avLst/>
          </a:prstGeom>
          <a:noFill/>
          <a:ln w="9525">
            <a:noFill/>
            <a:miter lim="800000"/>
            <a:headEnd/>
            <a:tailEnd/>
          </a:ln>
        </p:spPr>
        <p:txBody>
          <a:bodyPr>
            <a:spAutoFit/>
          </a:bodyPr>
          <a:lstStyle/>
          <a:p>
            <a:pPr indent="530225">
              <a:spcBef>
                <a:spcPct val="20000"/>
              </a:spcBef>
            </a:pPr>
            <a:r>
              <a:rPr lang="en-US" sz="2400" b="1">
                <a:solidFill>
                  <a:srgbClr val="006600"/>
                </a:solidFill>
                <a:latin typeface="Palatino Linotype" pitchFamily="18" charset="0"/>
              </a:rPr>
              <a:t>Подобни форми могат да се наблюдават както</a:t>
            </a:r>
            <a:r>
              <a:rPr lang="bg-BG" sz="2400" b="1">
                <a:solidFill>
                  <a:srgbClr val="006600"/>
                </a:solidFill>
                <a:latin typeface="Palatino Linotype" pitchFamily="18" charset="0"/>
              </a:rPr>
              <a:t> в</a:t>
            </a:r>
            <a:r>
              <a:rPr lang="en-US" sz="2400" b="1">
                <a:solidFill>
                  <a:srgbClr val="006600"/>
                </a:solidFill>
                <a:latin typeface="Palatino Linotype" pitchFamily="18" charset="0"/>
              </a:rPr>
              <a:t> растителния и животински свя</a:t>
            </a:r>
            <a:r>
              <a:rPr lang="bg-BG" sz="2400" b="1">
                <a:solidFill>
                  <a:srgbClr val="006600"/>
                </a:solidFill>
                <a:latin typeface="Palatino Linotype" pitchFamily="18" charset="0"/>
              </a:rPr>
              <a:t>т, </a:t>
            </a:r>
            <a:r>
              <a:rPr lang="en-US" sz="2400" b="1">
                <a:solidFill>
                  <a:srgbClr val="006600"/>
                </a:solidFill>
                <a:latin typeface="Palatino Linotype" pitchFamily="18" charset="0"/>
              </a:rPr>
              <a:t>така и при галактиктиките и атмосферните явления</a:t>
            </a:r>
            <a:r>
              <a:rPr lang="bg-BG" sz="2400" b="1">
                <a:solidFill>
                  <a:srgbClr val="006600"/>
                </a:solidFill>
                <a:latin typeface="Palatino Linotype" pitchFamily="18" charset="0"/>
              </a:rPr>
              <a:t>.</a:t>
            </a:r>
          </a:p>
        </p:txBody>
      </p:sp>
      <p:pic>
        <p:nvPicPr>
          <p:cNvPr id="25618" name="Picture 18" descr="Picture16"/>
          <p:cNvPicPr>
            <a:picLocks noChangeAspect="1" noChangeArrowheads="1"/>
          </p:cNvPicPr>
          <p:nvPr/>
        </p:nvPicPr>
        <p:blipFill>
          <a:blip r:embed="rId8"/>
          <a:srcRect/>
          <a:stretch>
            <a:fillRect/>
          </a:stretch>
        </p:blipFill>
        <p:spPr bwMode="auto">
          <a:xfrm>
            <a:off x="3419475" y="4087813"/>
            <a:ext cx="3268663" cy="25098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20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5608"/>
                                        </p:tgtEl>
                                        <p:attrNameLst>
                                          <p:attrName>style.visibility</p:attrName>
                                        </p:attrNameLst>
                                      </p:cBhvr>
                                      <p:to>
                                        <p:strVal val="visible"/>
                                      </p:to>
                                    </p:set>
                                    <p:animEffect transition="in" filter="fade">
                                      <p:cBhvr>
                                        <p:cTn id="12" dur="1000"/>
                                        <p:tgtEl>
                                          <p:spTgt spid="25608"/>
                                        </p:tgtEl>
                                      </p:cBhvr>
                                    </p:animEffect>
                                    <p:anim calcmode="lin" valueType="num">
                                      <p:cBhvr>
                                        <p:cTn id="13" dur="1000" fill="hold"/>
                                        <p:tgtEl>
                                          <p:spTgt spid="25608"/>
                                        </p:tgtEl>
                                        <p:attrNameLst>
                                          <p:attrName>ppt_x</p:attrName>
                                        </p:attrNameLst>
                                      </p:cBhvr>
                                      <p:tavLst>
                                        <p:tav tm="0">
                                          <p:val>
                                            <p:strVal val="#ppt_x"/>
                                          </p:val>
                                        </p:tav>
                                        <p:tav tm="100000">
                                          <p:val>
                                            <p:strVal val="#ppt_x"/>
                                          </p:val>
                                        </p:tav>
                                      </p:tavLst>
                                    </p:anim>
                                    <p:anim calcmode="lin" valueType="num">
                                      <p:cBhvr>
                                        <p:cTn id="14" dur="1000" fill="hold"/>
                                        <p:tgtEl>
                                          <p:spTgt spid="2560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25606"/>
                                        </p:tgtEl>
                                        <p:attrNameLst>
                                          <p:attrName>style.visibility</p:attrName>
                                        </p:attrNameLst>
                                      </p:cBhvr>
                                      <p:to>
                                        <p:strVal val="visible"/>
                                      </p:to>
                                    </p:set>
                                    <p:animEffect transition="in" filter="wedge">
                                      <p:cBhvr>
                                        <p:cTn id="19" dur="2000"/>
                                        <p:tgtEl>
                                          <p:spTgt spid="25606"/>
                                        </p:tgtEl>
                                      </p:cBhvr>
                                    </p:animEffect>
                                  </p:childTnLst>
                                </p:cTn>
                              </p:par>
                              <p:par>
                                <p:cTn id="20" presetID="20" presetClass="entr" presetSubtype="0" fill="hold" nodeType="withEffect">
                                  <p:stCondLst>
                                    <p:cond delay="0"/>
                                  </p:stCondLst>
                                  <p:childTnLst>
                                    <p:set>
                                      <p:cBhvr>
                                        <p:cTn id="21" dur="1" fill="hold">
                                          <p:stCondLst>
                                            <p:cond delay="0"/>
                                          </p:stCondLst>
                                        </p:cTn>
                                        <p:tgtEl>
                                          <p:spTgt spid="25607"/>
                                        </p:tgtEl>
                                        <p:attrNameLst>
                                          <p:attrName>style.visibility</p:attrName>
                                        </p:attrNameLst>
                                      </p:cBhvr>
                                      <p:to>
                                        <p:strVal val="visible"/>
                                      </p:to>
                                    </p:set>
                                    <p:animEffect transition="in" filter="wedge">
                                      <p:cBhvr>
                                        <p:cTn id="22" dur="2000"/>
                                        <p:tgtEl>
                                          <p:spTgt spid="25607"/>
                                        </p:tgtEl>
                                      </p:cBhvr>
                                    </p:animEffect>
                                  </p:childTnLst>
                                </p:cTn>
                              </p:par>
                              <p:par>
                                <p:cTn id="23" presetID="20" presetClass="entr" presetSubtype="0" fill="hold" nodeType="withEffect">
                                  <p:stCondLst>
                                    <p:cond delay="0"/>
                                  </p:stCondLst>
                                  <p:childTnLst>
                                    <p:set>
                                      <p:cBhvr>
                                        <p:cTn id="24" dur="1" fill="hold">
                                          <p:stCondLst>
                                            <p:cond delay="0"/>
                                          </p:stCondLst>
                                        </p:cTn>
                                        <p:tgtEl>
                                          <p:spTgt spid="25618"/>
                                        </p:tgtEl>
                                        <p:attrNameLst>
                                          <p:attrName>style.visibility</p:attrName>
                                        </p:attrNameLst>
                                      </p:cBhvr>
                                      <p:to>
                                        <p:strVal val="visible"/>
                                      </p:to>
                                    </p:set>
                                    <p:animEffect transition="in" filter="wedge">
                                      <p:cBhvr>
                                        <p:cTn id="25" dur="2000"/>
                                        <p:tgtEl>
                                          <p:spTgt spid="25618"/>
                                        </p:tgtEl>
                                      </p:cBhvr>
                                    </p:animEffect>
                                  </p:childTnLst>
                                </p:cTn>
                              </p:par>
                              <p:par>
                                <p:cTn id="26" presetID="20" presetClass="entr" presetSubtype="0" fill="hold" nodeType="withEffect">
                                  <p:stCondLst>
                                    <p:cond delay="0"/>
                                  </p:stCondLst>
                                  <p:childTnLst>
                                    <p:set>
                                      <p:cBhvr>
                                        <p:cTn id="27" dur="1" fill="hold">
                                          <p:stCondLst>
                                            <p:cond delay="0"/>
                                          </p:stCondLst>
                                        </p:cTn>
                                        <p:tgtEl>
                                          <p:spTgt spid="25605"/>
                                        </p:tgtEl>
                                        <p:attrNameLst>
                                          <p:attrName>style.visibility</p:attrName>
                                        </p:attrNameLst>
                                      </p:cBhvr>
                                      <p:to>
                                        <p:strVal val="visible"/>
                                      </p:to>
                                    </p:set>
                                    <p:animEffect transition="in" filter="wedge">
                                      <p:cBhvr>
                                        <p:cTn id="28" dur="20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10"/>
          <p:cNvGrpSpPr>
            <a:grpSpLocks/>
          </p:cNvGrpSpPr>
          <p:nvPr/>
        </p:nvGrpSpPr>
        <p:grpSpPr bwMode="auto">
          <a:xfrm>
            <a:off x="0" y="0"/>
            <a:ext cx="9144000" cy="1428750"/>
            <a:chOff x="0" y="0"/>
            <a:chExt cx="5760" cy="900"/>
          </a:xfrm>
        </p:grpSpPr>
        <p:pic>
          <p:nvPicPr>
            <p:cNvPr id="49155" name="Picture 11" descr="vector-modern-background-3-09-by-dragonart-150x150"/>
            <p:cNvPicPr>
              <a:picLocks noChangeAspect="1" noChangeArrowheads="1"/>
            </p:cNvPicPr>
            <p:nvPr/>
          </p:nvPicPr>
          <p:blipFill>
            <a:blip r:embed="rId3"/>
            <a:srcRect/>
            <a:stretch>
              <a:fillRect/>
            </a:stretch>
          </p:blipFill>
          <p:spPr bwMode="auto">
            <a:xfrm>
              <a:off x="1746" y="0"/>
              <a:ext cx="900" cy="900"/>
            </a:xfrm>
            <a:prstGeom prst="rect">
              <a:avLst/>
            </a:prstGeom>
            <a:noFill/>
            <a:ln w="9525">
              <a:noFill/>
              <a:miter lim="800000"/>
              <a:headEnd/>
              <a:tailEnd/>
            </a:ln>
          </p:spPr>
        </p:pic>
        <p:pic>
          <p:nvPicPr>
            <p:cNvPr id="49156" name="Picture 12" descr="vector-modern-background-3-09-by-dragonart-150x150"/>
            <p:cNvPicPr>
              <a:picLocks noChangeAspect="1" noChangeArrowheads="1"/>
            </p:cNvPicPr>
            <p:nvPr/>
          </p:nvPicPr>
          <p:blipFill>
            <a:blip r:embed="rId3"/>
            <a:srcRect/>
            <a:stretch>
              <a:fillRect/>
            </a:stretch>
          </p:blipFill>
          <p:spPr bwMode="auto">
            <a:xfrm>
              <a:off x="884" y="0"/>
              <a:ext cx="900" cy="900"/>
            </a:xfrm>
            <a:prstGeom prst="rect">
              <a:avLst/>
            </a:prstGeom>
            <a:noFill/>
            <a:ln w="9525">
              <a:noFill/>
              <a:miter lim="800000"/>
              <a:headEnd/>
              <a:tailEnd/>
            </a:ln>
          </p:spPr>
        </p:pic>
        <p:pic>
          <p:nvPicPr>
            <p:cNvPr id="49157" name="Picture 13" descr="vector-modern-background-3-09-by-dragonart-150x150"/>
            <p:cNvPicPr>
              <a:picLocks noChangeAspect="1" noChangeArrowheads="1"/>
            </p:cNvPicPr>
            <p:nvPr/>
          </p:nvPicPr>
          <p:blipFill>
            <a:blip r:embed="rId3"/>
            <a:srcRect/>
            <a:stretch>
              <a:fillRect/>
            </a:stretch>
          </p:blipFill>
          <p:spPr bwMode="auto">
            <a:xfrm>
              <a:off x="4195" y="0"/>
              <a:ext cx="900" cy="900"/>
            </a:xfrm>
            <a:prstGeom prst="rect">
              <a:avLst/>
            </a:prstGeom>
            <a:noFill/>
            <a:ln w="9525">
              <a:noFill/>
              <a:miter lim="800000"/>
              <a:headEnd/>
              <a:tailEnd/>
            </a:ln>
          </p:spPr>
        </p:pic>
        <p:pic>
          <p:nvPicPr>
            <p:cNvPr id="49158" name="Picture 14" descr="vector-modern-background-3-09-by-dragonart-150x150"/>
            <p:cNvPicPr>
              <a:picLocks noChangeAspect="1" noChangeArrowheads="1"/>
            </p:cNvPicPr>
            <p:nvPr/>
          </p:nvPicPr>
          <p:blipFill>
            <a:blip r:embed="rId3"/>
            <a:srcRect/>
            <a:stretch>
              <a:fillRect/>
            </a:stretch>
          </p:blipFill>
          <p:spPr bwMode="auto">
            <a:xfrm>
              <a:off x="0" y="0"/>
              <a:ext cx="900" cy="900"/>
            </a:xfrm>
            <a:prstGeom prst="rect">
              <a:avLst/>
            </a:prstGeom>
            <a:noFill/>
            <a:ln w="9525">
              <a:noFill/>
              <a:miter lim="800000"/>
              <a:headEnd/>
              <a:tailEnd/>
            </a:ln>
          </p:spPr>
        </p:pic>
        <p:pic>
          <p:nvPicPr>
            <p:cNvPr id="49159" name="Picture 15" descr="vector-modern-background-3-09-by-dragonart-150x150"/>
            <p:cNvPicPr>
              <a:picLocks noChangeAspect="1" noChangeArrowheads="1"/>
            </p:cNvPicPr>
            <p:nvPr/>
          </p:nvPicPr>
          <p:blipFill>
            <a:blip r:embed="rId3"/>
            <a:srcRect/>
            <a:stretch>
              <a:fillRect/>
            </a:stretch>
          </p:blipFill>
          <p:spPr bwMode="auto">
            <a:xfrm>
              <a:off x="3334" y="0"/>
              <a:ext cx="900" cy="900"/>
            </a:xfrm>
            <a:prstGeom prst="rect">
              <a:avLst/>
            </a:prstGeom>
            <a:noFill/>
            <a:ln w="9525">
              <a:noFill/>
              <a:miter lim="800000"/>
              <a:headEnd/>
              <a:tailEnd/>
            </a:ln>
          </p:spPr>
        </p:pic>
        <p:pic>
          <p:nvPicPr>
            <p:cNvPr id="49160" name="Picture 16" descr="vector-modern-background-3-09-by-dragonart-150x150"/>
            <p:cNvPicPr>
              <a:picLocks noChangeAspect="1" noChangeArrowheads="1"/>
            </p:cNvPicPr>
            <p:nvPr/>
          </p:nvPicPr>
          <p:blipFill>
            <a:blip r:embed="rId3"/>
            <a:srcRect/>
            <a:stretch>
              <a:fillRect/>
            </a:stretch>
          </p:blipFill>
          <p:spPr bwMode="auto">
            <a:xfrm>
              <a:off x="2608" y="0"/>
              <a:ext cx="900" cy="900"/>
            </a:xfrm>
            <a:prstGeom prst="rect">
              <a:avLst/>
            </a:prstGeom>
            <a:noFill/>
            <a:ln w="9525">
              <a:noFill/>
              <a:miter lim="800000"/>
              <a:headEnd/>
              <a:tailEnd/>
            </a:ln>
          </p:spPr>
        </p:pic>
        <p:pic>
          <p:nvPicPr>
            <p:cNvPr id="49161" name="Picture 17" descr="vector-modern-background-3-09-by-dragonart-150x150"/>
            <p:cNvPicPr>
              <a:picLocks noChangeAspect="1" noChangeArrowheads="1"/>
            </p:cNvPicPr>
            <p:nvPr/>
          </p:nvPicPr>
          <p:blipFill>
            <a:blip r:embed="rId3"/>
            <a:srcRect/>
            <a:stretch>
              <a:fillRect/>
            </a:stretch>
          </p:blipFill>
          <p:spPr bwMode="auto">
            <a:xfrm>
              <a:off x="4860" y="0"/>
              <a:ext cx="900" cy="900"/>
            </a:xfrm>
            <a:prstGeom prst="rect">
              <a:avLst/>
            </a:prstGeom>
            <a:noFill/>
            <a:ln w="9525">
              <a:noFill/>
              <a:miter lim="800000"/>
              <a:headEnd/>
              <a:tailEnd/>
            </a:ln>
          </p:spPr>
        </p:pic>
      </p:grpSp>
      <p:sp>
        <p:nvSpPr>
          <p:cNvPr id="25602" name="Rectangle 2"/>
          <p:cNvSpPr>
            <a:spLocks noGrp="1" noChangeArrowheads="1"/>
          </p:cNvSpPr>
          <p:nvPr>
            <p:ph type="title" idx="4294967295"/>
          </p:nvPr>
        </p:nvSpPr>
        <p:spPr>
          <a:xfrm>
            <a:off x="457200" y="-26988"/>
            <a:ext cx="8229600" cy="1143001"/>
          </a:xfrm>
        </p:spPr>
        <p:txBody>
          <a:bodyPr/>
          <a:lstStyle/>
          <a:p>
            <a:pPr eaLnBrk="1" hangingPunct="1"/>
            <a:r>
              <a:rPr lang="bg-BG" sz="5400" smtClean="0">
                <a:solidFill>
                  <a:srgbClr val="800000"/>
                </a:solidFill>
                <a:latin typeface="Monotype Corsiva" pitchFamily="66" charset="0"/>
              </a:rPr>
              <a:t>Спирала на Фибоначи</a:t>
            </a:r>
          </a:p>
        </p:txBody>
      </p:sp>
      <p:pic>
        <p:nvPicPr>
          <p:cNvPr id="17" name="Picture 16" descr="10606844_10603503_5703868_Untitled12.gif"/>
          <p:cNvPicPr>
            <a:picLocks noChangeAspect="1"/>
          </p:cNvPicPr>
          <p:nvPr/>
        </p:nvPicPr>
        <p:blipFill>
          <a:blip r:embed="rId4"/>
          <a:srcRect t="7561" b="9280"/>
          <a:stretch>
            <a:fillRect/>
          </a:stretch>
        </p:blipFill>
        <p:spPr bwMode="auto">
          <a:xfrm>
            <a:off x="4500563" y="4652963"/>
            <a:ext cx="2016125" cy="1584325"/>
          </a:xfrm>
          <a:prstGeom prst="rect">
            <a:avLst/>
          </a:prstGeom>
          <a:noFill/>
          <a:ln w="9525">
            <a:noFill/>
            <a:miter lim="800000"/>
            <a:headEnd/>
            <a:tailEnd/>
          </a:ln>
        </p:spPr>
      </p:pic>
      <p:pic>
        <p:nvPicPr>
          <p:cNvPr id="18" name="f8315031.avi">
            <a:hlinkClick r:id="" action="ppaction://media"/>
          </p:cNvPr>
          <p:cNvPicPr>
            <a:picLocks noRot="1" noChangeAspect="1"/>
          </p:cNvPicPr>
          <p:nvPr>
            <a:videoFile r:link="rId1"/>
          </p:nvPr>
        </p:nvPicPr>
        <p:blipFill>
          <a:blip r:embed="rId5"/>
          <a:srcRect/>
          <a:stretch>
            <a:fillRect/>
          </a:stretch>
        </p:blipFill>
        <p:spPr bwMode="auto">
          <a:xfrm>
            <a:off x="4500563" y="4941888"/>
            <a:ext cx="1944687" cy="1081087"/>
          </a:xfrm>
          <a:prstGeom prst="rect">
            <a:avLst/>
          </a:prstGeom>
          <a:noFill/>
          <a:ln w="9525">
            <a:noFill/>
            <a:miter lim="800000"/>
            <a:headEnd/>
            <a:tailEnd/>
          </a:ln>
        </p:spPr>
      </p:pic>
      <p:pic>
        <p:nvPicPr>
          <p:cNvPr id="49170" name="Picture 18" descr="seashell-wire"/>
          <p:cNvPicPr>
            <a:picLocks noChangeAspect="1" noChangeArrowheads="1"/>
          </p:cNvPicPr>
          <p:nvPr/>
        </p:nvPicPr>
        <p:blipFill>
          <a:blip r:embed="rId6"/>
          <a:srcRect/>
          <a:stretch>
            <a:fillRect/>
          </a:stretch>
        </p:blipFill>
        <p:spPr bwMode="auto">
          <a:xfrm>
            <a:off x="971550" y="1700213"/>
            <a:ext cx="1658938" cy="2232025"/>
          </a:xfrm>
          <a:prstGeom prst="rect">
            <a:avLst/>
          </a:prstGeom>
          <a:noFill/>
        </p:spPr>
      </p:pic>
      <p:pic>
        <p:nvPicPr>
          <p:cNvPr id="49172" name="Picture 20" descr="2010-09-02-017_1"/>
          <p:cNvPicPr>
            <a:picLocks noChangeAspect="1" noChangeArrowheads="1"/>
          </p:cNvPicPr>
          <p:nvPr/>
        </p:nvPicPr>
        <p:blipFill>
          <a:blip r:embed="rId7"/>
          <a:srcRect/>
          <a:stretch>
            <a:fillRect/>
          </a:stretch>
        </p:blipFill>
        <p:spPr bwMode="auto">
          <a:xfrm>
            <a:off x="468313" y="4581525"/>
            <a:ext cx="3311525" cy="1860550"/>
          </a:xfrm>
          <a:prstGeom prst="rect">
            <a:avLst/>
          </a:prstGeom>
          <a:noFill/>
        </p:spPr>
      </p:pic>
      <p:pic>
        <p:nvPicPr>
          <p:cNvPr id="49173" name="Picture 21" descr="392092_3619026113393_1206115062_102183483_1560130688_n"/>
          <p:cNvPicPr>
            <a:picLocks noChangeAspect="1" noChangeArrowheads="1"/>
          </p:cNvPicPr>
          <p:nvPr/>
        </p:nvPicPr>
        <p:blipFill>
          <a:blip r:embed="rId8"/>
          <a:srcRect/>
          <a:stretch>
            <a:fillRect/>
          </a:stretch>
        </p:blipFill>
        <p:spPr bwMode="auto">
          <a:xfrm>
            <a:off x="3708400" y="1484313"/>
            <a:ext cx="4762500" cy="2857500"/>
          </a:xfrm>
          <a:prstGeom prst="rect">
            <a:avLst/>
          </a:prstGeom>
          <a:noFill/>
        </p:spPr>
      </p:pic>
      <p:pic>
        <p:nvPicPr>
          <p:cNvPr id="49174" name="Picture 22" descr="list_dna"/>
          <p:cNvPicPr>
            <a:picLocks noChangeAspect="1" noChangeArrowheads="1"/>
          </p:cNvPicPr>
          <p:nvPr/>
        </p:nvPicPr>
        <p:blipFill>
          <a:blip r:embed="rId9"/>
          <a:srcRect/>
          <a:stretch>
            <a:fillRect/>
          </a:stretch>
        </p:blipFill>
        <p:spPr bwMode="auto">
          <a:xfrm>
            <a:off x="6877050" y="4724400"/>
            <a:ext cx="1809750" cy="14859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2000"/>
                                        <p:tgtEl>
                                          <p:spTgt spid="2560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8"/>
                                        </p:tgtEl>
                                      </p:cBhvr>
                                    </p:cmd>
                                  </p:childTnLst>
                                </p:cTn>
                              </p:par>
                            </p:childTnLst>
                          </p:cTn>
                        </p:par>
                      </p:childTnLst>
                    </p:cTn>
                  </p:par>
                </p:childTnLst>
              </p:cTn>
              <p:nextCondLst>
                <p:cond evt="onClick" delay="0">
                  <p:tgtEl>
                    <p:spTgt spid="18"/>
                  </p:tgtEl>
                </p:cond>
              </p:nextCondLst>
            </p:seq>
            <p:video fullScrn="1">
              <p:cMediaNode>
                <p:cTn id="19" fill="hold" display="0">
                  <p:stCondLst>
                    <p:cond delay="indefinite"/>
                  </p:stCondLst>
                  <p:endCondLst>
                    <p:cond evt="onNext" delay="0">
                      <p:tgtEl>
                        <p:sldTgt/>
                      </p:tgtEl>
                    </p:cond>
                    <p:cond evt="onPrev" delay="0">
                      <p:tgtEl>
                        <p:sldTgt/>
                      </p:tgtEl>
                    </p:cond>
                  </p:endCondLst>
                </p:cTn>
                <p:tgtEl>
                  <p:spTgt spid="18"/>
                </p:tgtEl>
              </p:cMediaNode>
            </p:video>
          </p:childTnLst>
        </p:cTn>
      </p:par>
    </p:tnLst>
    <p:bldLst>
      <p:bldP spid="2560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190"/>
          <p:cNvGrpSpPr>
            <a:grpSpLocks/>
          </p:cNvGrpSpPr>
          <p:nvPr/>
        </p:nvGrpSpPr>
        <p:grpSpPr bwMode="auto">
          <a:xfrm>
            <a:off x="0" y="0"/>
            <a:ext cx="9144000" cy="1428750"/>
            <a:chOff x="0" y="0"/>
            <a:chExt cx="5760" cy="900"/>
          </a:xfrm>
        </p:grpSpPr>
        <p:pic>
          <p:nvPicPr>
            <p:cNvPr id="38917" name="Picture 19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8918" name="Picture 19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8919" name="Picture 19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8920" name="Picture 19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8921" name="Picture 19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8922" name="Picture 19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8923" name="Picture 19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4339" name="Rectangle 3"/>
          <p:cNvSpPr>
            <a:spLocks noGrp="1" noChangeArrowheads="1"/>
          </p:cNvSpPr>
          <p:nvPr>
            <p:ph type="body" sz="half" idx="1"/>
          </p:nvPr>
        </p:nvSpPr>
        <p:spPr>
          <a:xfrm>
            <a:off x="468313" y="3284538"/>
            <a:ext cx="8351837" cy="1296987"/>
          </a:xfrm>
        </p:spPr>
        <p:txBody>
          <a:bodyPr/>
          <a:lstStyle/>
          <a:p>
            <a:pPr eaLnBrk="1" hangingPunct="1">
              <a:lnSpc>
                <a:spcPct val="90000"/>
              </a:lnSpc>
            </a:pPr>
            <a:r>
              <a:rPr lang="ru-RU" sz="2400" b="1" smtClean="0">
                <a:solidFill>
                  <a:srgbClr val="006600"/>
                </a:solidFill>
                <a:latin typeface="Palatino Linotype" pitchFamily="18" charset="0"/>
              </a:rPr>
              <a:t>Отношението на всяко число към следващото, което се стреми все повече и повече към 0.61803... </a:t>
            </a:r>
            <a:endParaRPr lang="en-US" sz="2400" b="1" smtClean="0">
              <a:solidFill>
                <a:srgbClr val="006600"/>
              </a:solidFill>
              <a:latin typeface="Palatino Linotype" pitchFamily="18" charset="0"/>
            </a:endParaRPr>
          </a:p>
          <a:p>
            <a:pPr eaLnBrk="1" hangingPunct="1">
              <a:lnSpc>
                <a:spcPct val="90000"/>
              </a:lnSpc>
            </a:pPr>
            <a:r>
              <a:rPr lang="ru-RU" sz="2400" b="1" smtClean="0">
                <a:solidFill>
                  <a:srgbClr val="006600"/>
                </a:solidFill>
                <a:latin typeface="Palatino Linotype" pitchFamily="18" charset="0"/>
              </a:rPr>
              <a:t>Отношението на всяко число към предишното се стреми към 1.61803... (обратно на 0.618).</a:t>
            </a:r>
          </a:p>
          <a:p>
            <a:pPr eaLnBrk="1" hangingPunct="1">
              <a:lnSpc>
                <a:spcPct val="90000"/>
              </a:lnSpc>
              <a:buFontTx/>
              <a:buNone/>
            </a:pPr>
            <a:r>
              <a:rPr lang="ru-RU" sz="2400" b="1" smtClean="0">
                <a:solidFill>
                  <a:srgbClr val="006600"/>
                </a:solidFill>
                <a:latin typeface="Palatino Linotype" pitchFamily="18" charset="0"/>
              </a:rPr>
              <a:t> </a:t>
            </a:r>
          </a:p>
          <a:p>
            <a:pPr algn="ctr" eaLnBrk="1" hangingPunct="1">
              <a:lnSpc>
                <a:spcPct val="90000"/>
              </a:lnSpc>
              <a:buFontTx/>
              <a:buNone/>
            </a:pPr>
            <a:r>
              <a:rPr lang="ru-RU" sz="2400" b="1" smtClean="0">
                <a:solidFill>
                  <a:srgbClr val="006600"/>
                </a:solidFill>
                <a:latin typeface="Palatino Linotype" pitchFamily="18" charset="0"/>
              </a:rPr>
              <a:t>	Числото 1.61803... , е прочутото ирационално число, наречено </a:t>
            </a:r>
            <a:r>
              <a:rPr lang="ru-RU" sz="2400" b="1" u="sng" smtClean="0">
                <a:solidFill>
                  <a:srgbClr val="006600"/>
                </a:solidFill>
                <a:latin typeface="Palatino Linotype" pitchFamily="18" charset="0"/>
              </a:rPr>
              <a:t>златно сечение</a:t>
            </a:r>
            <a:r>
              <a:rPr lang="ru-RU" sz="2400" b="1" smtClean="0">
                <a:solidFill>
                  <a:srgbClr val="006600"/>
                </a:solidFill>
                <a:latin typeface="Palatino Linotype" pitchFamily="18" charset="0"/>
              </a:rPr>
              <a:t>. </a:t>
            </a:r>
          </a:p>
          <a:p>
            <a:pPr algn="ctr" eaLnBrk="1" hangingPunct="1">
              <a:lnSpc>
                <a:spcPct val="90000"/>
              </a:lnSpc>
              <a:buFontTx/>
              <a:buNone/>
            </a:pPr>
            <a:r>
              <a:rPr lang="ru-RU" sz="2400" b="1" smtClean="0">
                <a:solidFill>
                  <a:srgbClr val="006600"/>
                </a:solidFill>
                <a:latin typeface="Palatino Linotype" pitchFamily="18" charset="0"/>
              </a:rPr>
              <a:t>	</a:t>
            </a:r>
            <a:r>
              <a:rPr lang="en-US" sz="2400" b="1" smtClean="0">
                <a:solidFill>
                  <a:srgbClr val="006600"/>
                </a:solidFill>
                <a:latin typeface="Palatino Linotype" pitchFamily="18" charset="0"/>
              </a:rPr>
              <a:t>Означава се с главната гръцка буква Ф (фи).</a:t>
            </a:r>
            <a:endParaRPr lang="bg-BG" sz="2400" b="1" smtClean="0">
              <a:solidFill>
                <a:srgbClr val="006600"/>
              </a:solidFill>
              <a:latin typeface="Palatino Linotype" pitchFamily="18" charset="0"/>
            </a:endParaRPr>
          </a:p>
        </p:txBody>
      </p:sp>
      <p:sp>
        <p:nvSpPr>
          <p:cNvPr id="14340" name="Rectangle 4"/>
          <p:cNvSpPr>
            <a:spLocks noChangeArrowheads="1"/>
          </p:cNvSpPr>
          <p:nvPr/>
        </p:nvSpPr>
        <p:spPr bwMode="auto">
          <a:xfrm>
            <a:off x="971550" y="-26988"/>
            <a:ext cx="7416800" cy="914401"/>
          </a:xfrm>
          <a:prstGeom prst="rect">
            <a:avLst/>
          </a:prstGeom>
          <a:noFill/>
          <a:ln w="9525">
            <a:noFill/>
            <a:miter lim="800000"/>
            <a:headEnd/>
            <a:tailEnd/>
          </a:ln>
        </p:spPr>
        <p:txBody>
          <a:bodyPr>
            <a:spAutoFit/>
          </a:bodyPr>
          <a:lstStyle/>
          <a:p>
            <a:r>
              <a:rPr lang="ru-RU" sz="5400">
                <a:solidFill>
                  <a:srgbClr val="800000"/>
                </a:solidFill>
                <a:latin typeface="Monotype Corsiva" pitchFamily="66" charset="0"/>
              </a:rPr>
              <a:t>Коефициенти на Фибоначи</a:t>
            </a:r>
            <a:endParaRPr lang="bg-BG" sz="5400">
              <a:solidFill>
                <a:srgbClr val="800000"/>
              </a:solidFill>
              <a:latin typeface="Monotype Corsiva" pitchFamily="66" charset="0"/>
            </a:endParaRPr>
          </a:p>
        </p:txBody>
      </p:sp>
      <p:sp>
        <p:nvSpPr>
          <p:cNvPr id="14525" name="Rectangle 189"/>
          <p:cNvSpPr>
            <a:spLocks noChangeArrowheads="1"/>
          </p:cNvSpPr>
          <p:nvPr/>
        </p:nvSpPr>
        <p:spPr bwMode="auto">
          <a:xfrm>
            <a:off x="468313" y="1557338"/>
            <a:ext cx="7775575" cy="1651000"/>
          </a:xfrm>
          <a:prstGeom prst="rect">
            <a:avLst/>
          </a:prstGeom>
          <a:noFill/>
          <a:ln w="9525">
            <a:noFill/>
            <a:miter lim="800000"/>
            <a:headEnd/>
            <a:tailEnd/>
          </a:ln>
        </p:spPr>
        <p:txBody>
          <a:bodyPr>
            <a:spAutoFit/>
          </a:bodyPr>
          <a:lstStyle/>
          <a:p>
            <a:pPr indent="354013" algn="ctr">
              <a:lnSpc>
                <a:spcPct val="80000"/>
              </a:lnSpc>
              <a:spcBef>
                <a:spcPct val="20000"/>
              </a:spcBef>
            </a:pPr>
            <a:r>
              <a:rPr lang="bg-BG" sz="2400" b="1">
                <a:solidFill>
                  <a:srgbClr val="006600"/>
                </a:solidFill>
                <a:latin typeface="Palatino Linotype" pitchFamily="18" charset="0"/>
              </a:rPr>
              <a:t>Едно от най-важните свойства на числата на Фибоначи е съществуването на т.н. </a:t>
            </a:r>
            <a:r>
              <a:rPr lang="bg-BG" sz="2400" b="1" u="sng">
                <a:solidFill>
                  <a:srgbClr val="006600"/>
                </a:solidFill>
                <a:latin typeface="Palatino Linotype" pitchFamily="18" charset="0"/>
              </a:rPr>
              <a:t>коефициенти на Фибоначи</a:t>
            </a:r>
            <a:r>
              <a:rPr lang="bg-BG" sz="2400" b="1">
                <a:solidFill>
                  <a:srgbClr val="006600"/>
                </a:solidFill>
                <a:latin typeface="Palatino Linotype" pitchFamily="18" charset="0"/>
              </a:rPr>
              <a:t>, </a:t>
            </a:r>
          </a:p>
          <a:p>
            <a:pPr indent="354013" algn="ctr">
              <a:lnSpc>
                <a:spcPct val="80000"/>
              </a:lnSpc>
              <a:spcBef>
                <a:spcPct val="20000"/>
              </a:spcBef>
            </a:pPr>
            <a:r>
              <a:rPr lang="bg-BG" sz="2400" b="1">
                <a:solidFill>
                  <a:srgbClr val="006600"/>
                </a:solidFill>
                <a:latin typeface="Palatino Linotype" pitchFamily="18" charset="0"/>
              </a:rPr>
              <a:t>т.е. постоянни отношения на различни членове на реда.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20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4525"/>
                                        </p:tgtEl>
                                        <p:attrNameLst>
                                          <p:attrName>style.visibility</p:attrName>
                                        </p:attrNameLst>
                                      </p:cBhvr>
                                      <p:to>
                                        <p:strVal val="visible"/>
                                      </p:to>
                                    </p:set>
                                    <p:animEffect transition="in" filter="fade">
                                      <p:cBhvr>
                                        <p:cTn id="12" dur="1000"/>
                                        <p:tgtEl>
                                          <p:spTgt spid="14525"/>
                                        </p:tgtEl>
                                      </p:cBhvr>
                                    </p:animEffect>
                                    <p:anim calcmode="lin" valueType="num">
                                      <p:cBhvr>
                                        <p:cTn id="13" dur="1000" fill="hold"/>
                                        <p:tgtEl>
                                          <p:spTgt spid="14525"/>
                                        </p:tgtEl>
                                        <p:attrNameLst>
                                          <p:attrName>ppt_x</p:attrName>
                                        </p:attrNameLst>
                                      </p:cBhvr>
                                      <p:tavLst>
                                        <p:tav tm="0">
                                          <p:val>
                                            <p:strVal val="#ppt_x"/>
                                          </p:val>
                                        </p:tav>
                                        <p:tav tm="100000">
                                          <p:val>
                                            <p:strVal val="#ppt_x"/>
                                          </p:val>
                                        </p:tav>
                                      </p:tavLst>
                                    </p:anim>
                                    <p:anim calcmode="lin" valueType="num">
                                      <p:cBhvr>
                                        <p:cTn id="14" dur="1000" fill="hold"/>
                                        <p:tgtEl>
                                          <p:spTgt spid="1452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4339">
                                            <p:txEl>
                                              <p:pRg st="0" end="0"/>
                                            </p:txEl>
                                          </p:spTgt>
                                        </p:tgtEl>
                                        <p:attrNameLst>
                                          <p:attrName>style.visibility</p:attrName>
                                        </p:attrNameLst>
                                      </p:cBhvr>
                                      <p:to>
                                        <p:strVal val="visible"/>
                                      </p:to>
                                    </p:set>
                                    <p:animEffect transition="in" filter="fade">
                                      <p:cBhvr>
                                        <p:cTn id="19" dur="1000"/>
                                        <p:tgtEl>
                                          <p:spTgt spid="14339">
                                            <p:txEl>
                                              <p:pRg st="0" end="0"/>
                                            </p:txEl>
                                          </p:spTgt>
                                        </p:tgtEl>
                                      </p:cBhvr>
                                    </p:animEffect>
                                    <p:anim calcmode="lin" valueType="num">
                                      <p:cBhvr>
                                        <p:cTn id="20"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4339">
                                            <p:txEl>
                                              <p:pRg st="1" end="1"/>
                                            </p:txEl>
                                          </p:spTgt>
                                        </p:tgtEl>
                                        <p:attrNameLst>
                                          <p:attrName>style.visibility</p:attrName>
                                        </p:attrNameLst>
                                      </p:cBhvr>
                                      <p:to>
                                        <p:strVal val="visible"/>
                                      </p:to>
                                    </p:set>
                                    <p:animEffect transition="in" filter="fade">
                                      <p:cBhvr>
                                        <p:cTn id="26" dur="1000"/>
                                        <p:tgtEl>
                                          <p:spTgt spid="14339">
                                            <p:txEl>
                                              <p:pRg st="1" end="1"/>
                                            </p:txEl>
                                          </p:spTgt>
                                        </p:tgtEl>
                                      </p:cBhvr>
                                    </p:animEffect>
                                    <p:anim calcmode="lin" valueType="num">
                                      <p:cBhvr>
                                        <p:cTn id="27" dur="10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43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14339">
                                            <p:txEl>
                                              <p:pRg st="2" end="2"/>
                                            </p:txEl>
                                          </p:spTgt>
                                        </p:tgtEl>
                                        <p:attrNameLst>
                                          <p:attrName>style.visibility</p:attrName>
                                        </p:attrNameLst>
                                      </p:cBhvr>
                                      <p:to>
                                        <p:strVal val="visible"/>
                                      </p:to>
                                    </p:set>
                                    <p:animEffect transition="in" filter="fade">
                                      <p:cBhvr>
                                        <p:cTn id="33" dur="1000"/>
                                        <p:tgtEl>
                                          <p:spTgt spid="14339">
                                            <p:txEl>
                                              <p:pRg st="2" end="2"/>
                                            </p:txEl>
                                          </p:spTgt>
                                        </p:tgtEl>
                                      </p:cBhvr>
                                    </p:animEffect>
                                    <p:anim calcmode="lin" valueType="num">
                                      <p:cBhvr>
                                        <p:cTn id="34"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14339">
                                            <p:txEl>
                                              <p:pRg st="3" end="3"/>
                                            </p:txEl>
                                          </p:spTgt>
                                        </p:tgtEl>
                                        <p:attrNameLst>
                                          <p:attrName>style.visibility</p:attrName>
                                        </p:attrNameLst>
                                      </p:cBhvr>
                                      <p:to>
                                        <p:strVal val="visible"/>
                                      </p:to>
                                    </p:set>
                                    <p:animEffect transition="in" filter="fade">
                                      <p:cBhvr>
                                        <p:cTn id="40" dur="1000"/>
                                        <p:tgtEl>
                                          <p:spTgt spid="14339">
                                            <p:txEl>
                                              <p:pRg st="3" end="3"/>
                                            </p:txEl>
                                          </p:spTgt>
                                        </p:tgtEl>
                                      </p:cBhvr>
                                    </p:animEffect>
                                    <p:anim calcmode="lin" valueType="num">
                                      <p:cBhvr>
                                        <p:cTn id="41" dur="10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1433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14339">
                                            <p:txEl>
                                              <p:pRg st="4" end="4"/>
                                            </p:txEl>
                                          </p:spTgt>
                                        </p:tgtEl>
                                        <p:attrNameLst>
                                          <p:attrName>style.visibility</p:attrName>
                                        </p:attrNameLst>
                                      </p:cBhvr>
                                      <p:to>
                                        <p:strVal val="visible"/>
                                      </p:to>
                                    </p:set>
                                    <p:animEffect transition="in" filter="fade">
                                      <p:cBhvr>
                                        <p:cTn id="47" dur="1000"/>
                                        <p:tgtEl>
                                          <p:spTgt spid="14339">
                                            <p:txEl>
                                              <p:pRg st="4" end="4"/>
                                            </p:txEl>
                                          </p:spTgt>
                                        </p:tgtEl>
                                      </p:cBhvr>
                                    </p:animEffect>
                                    <p:anim calcmode="lin" valueType="num">
                                      <p:cBhvr>
                                        <p:cTn id="48" dur="10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1433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P spid="14340" grpId="0"/>
      <p:bldP spid="145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7" name="Group 65"/>
          <p:cNvGrpSpPr>
            <a:grpSpLocks/>
          </p:cNvGrpSpPr>
          <p:nvPr/>
        </p:nvGrpSpPr>
        <p:grpSpPr bwMode="auto">
          <a:xfrm>
            <a:off x="0" y="0"/>
            <a:ext cx="9144000" cy="1428750"/>
            <a:chOff x="0" y="0"/>
            <a:chExt cx="5760" cy="900"/>
          </a:xfrm>
        </p:grpSpPr>
        <p:pic>
          <p:nvPicPr>
            <p:cNvPr id="39997" name="Picture 66"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9998" name="Picture 67"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9999" name="Picture 68"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0000" name="Picture 69"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0001" name="Picture 70"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0002" name="Picture 71"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0003" name="Picture 72"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graphicFrame>
        <p:nvGraphicFramePr>
          <p:cNvPr id="45060" name="Group 4"/>
          <p:cNvGraphicFramePr>
            <a:graphicFrameLocks noGrp="1"/>
          </p:cNvGraphicFramePr>
          <p:nvPr>
            <p:ph idx="1"/>
          </p:nvPr>
        </p:nvGraphicFramePr>
        <p:xfrm>
          <a:off x="252413" y="1844675"/>
          <a:ext cx="4464050" cy="4497388"/>
        </p:xfrm>
        <a:graphic>
          <a:graphicData uri="http://schemas.openxmlformats.org/drawingml/2006/table">
            <a:tbl>
              <a:tblPr/>
              <a:tblGrid>
                <a:gridCol w="269875"/>
                <a:gridCol w="1316037"/>
                <a:gridCol w="1627188"/>
                <a:gridCol w="1250950"/>
              </a:tblGrid>
              <a:tr h="3762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Times New Roman" pitchFamily="18" charset="0"/>
                          <a:cs typeface="Times New Roman" pitchFamily="18" charset="0"/>
                        </a:rPr>
                        <a:t>i</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F</a:t>
                      </a:r>
                      <a:r>
                        <a:rPr kumimoji="0" lang="en-US" sz="1200" b="0" i="0" u="none" strike="noStrike" cap="none" normalizeH="0" baseline="-30000" smtClean="0">
                          <a:ln>
                            <a:noFill/>
                          </a:ln>
                          <a:solidFill>
                            <a:schemeClr val="tx1"/>
                          </a:solidFill>
                          <a:effectLst/>
                          <a:latin typeface="Times New Roman" pitchFamily="18" charset="0"/>
                          <a:cs typeface="Times New Roman" pitchFamily="18" charset="0"/>
                        </a:rPr>
                        <a:t>i</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F</a:t>
                      </a:r>
                      <a:r>
                        <a:rPr kumimoji="0" lang="en-US" sz="1200" b="0" i="0" u="none" strike="noStrike" cap="none" normalizeH="0" baseline="-30000" smtClean="0">
                          <a:ln>
                            <a:noFill/>
                          </a:ln>
                          <a:solidFill>
                            <a:schemeClr val="tx1"/>
                          </a:solidFill>
                          <a:effectLst/>
                          <a:latin typeface="Times New Roman" pitchFamily="18" charset="0"/>
                          <a:cs typeface="Times New Roman" pitchFamily="18" charset="0"/>
                        </a:rPr>
                        <a:t>i</a:t>
                      </a: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/F</a:t>
                      </a:r>
                      <a:r>
                        <a:rPr kumimoji="0" lang="en-US" sz="1200" b="0" i="0" u="none" strike="noStrike" cap="none" normalizeH="0" baseline="-30000" smtClean="0">
                          <a:ln>
                            <a:noFill/>
                          </a:ln>
                          <a:solidFill>
                            <a:schemeClr val="tx1"/>
                          </a:solidFill>
                          <a:effectLst/>
                          <a:latin typeface="Times New Roman" pitchFamily="18" charset="0"/>
                          <a:cs typeface="Times New Roman" pitchFamily="18" charset="0"/>
                        </a:rPr>
                        <a:t>i-1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F</a:t>
                      </a:r>
                      <a:r>
                        <a:rPr kumimoji="0" lang="en-US" sz="1200" b="0" i="0" u="none" strike="noStrike" cap="none" normalizeH="0" baseline="-30000" smtClean="0">
                          <a:ln>
                            <a:noFill/>
                          </a:ln>
                          <a:solidFill>
                            <a:schemeClr val="tx1"/>
                          </a:solidFill>
                          <a:effectLst/>
                          <a:latin typeface="Times New Roman" pitchFamily="18" charset="0"/>
                          <a:cs typeface="Times New Roman" pitchFamily="18" charset="0"/>
                        </a:rPr>
                        <a:t>i</a:t>
                      </a: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/F</a:t>
                      </a:r>
                      <a:r>
                        <a:rPr kumimoji="0" lang="en-US" sz="1200" b="0" i="0" u="none" strike="noStrike" cap="none" normalizeH="0" baseline="-30000" smtClean="0">
                          <a:ln>
                            <a:noFill/>
                          </a:ln>
                          <a:solidFill>
                            <a:schemeClr val="tx1"/>
                          </a:solidFill>
                          <a:effectLst/>
                          <a:latin typeface="Times New Roman" pitchFamily="18" charset="0"/>
                          <a:cs typeface="Times New Roman" pitchFamily="18" charset="0"/>
                        </a:rPr>
                        <a:t>i+1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7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7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3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0.667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1.667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0.625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0.615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3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1.625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0.619</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7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1.615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0.617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70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34</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1.619</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0.618</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5119" name="Picture 63" descr="graph"/>
          <p:cNvPicPr>
            <a:picLocks noChangeAspect="1" noChangeArrowheads="1"/>
          </p:cNvPicPr>
          <p:nvPr/>
        </p:nvPicPr>
        <p:blipFill>
          <a:blip r:embed="rId3"/>
          <a:srcRect/>
          <a:stretch>
            <a:fillRect/>
          </a:stretch>
        </p:blipFill>
        <p:spPr bwMode="auto">
          <a:xfrm>
            <a:off x="4932363" y="1844675"/>
            <a:ext cx="4032250" cy="3619500"/>
          </a:xfrm>
          <a:prstGeom prst="rect">
            <a:avLst/>
          </a:prstGeom>
          <a:noFill/>
          <a:ln w="9525">
            <a:noFill/>
            <a:miter lim="800000"/>
            <a:headEnd/>
            <a:tailEnd/>
          </a:ln>
        </p:spPr>
      </p:pic>
      <p:sp>
        <p:nvSpPr>
          <p:cNvPr id="45120" name="Rectangle 64"/>
          <p:cNvSpPr>
            <a:spLocks noChangeArrowheads="1"/>
          </p:cNvSpPr>
          <p:nvPr/>
        </p:nvSpPr>
        <p:spPr bwMode="auto">
          <a:xfrm>
            <a:off x="971550" y="-26988"/>
            <a:ext cx="7416800" cy="914401"/>
          </a:xfrm>
          <a:prstGeom prst="rect">
            <a:avLst/>
          </a:prstGeom>
          <a:noFill/>
          <a:ln w="9525">
            <a:noFill/>
            <a:miter lim="800000"/>
            <a:headEnd/>
            <a:tailEnd/>
          </a:ln>
        </p:spPr>
        <p:txBody>
          <a:bodyPr>
            <a:spAutoFit/>
          </a:bodyPr>
          <a:lstStyle/>
          <a:p>
            <a:r>
              <a:rPr lang="ru-RU" sz="5400">
                <a:solidFill>
                  <a:srgbClr val="800000"/>
                </a:solidFill>
                <a:latin typeface="Monotype Corsiva" pitchFamily="66" charset="0"/>
              </a:rPr>
              <a:t>Коефициенти на Фибоначи</a:t>
            </a:r>
            <a:endParaRPr lang="bg-BG" sz="5400">
              <a:solidFill>
                <a:srgbClr val="800000"/>
              </a:solidFill>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120"/>
                                        </p:tgtEl>
                                        <p:attrNameLst>
                                          <p:attrName>style.visibility</p:attrName>
                                        </p:attrNameLst>
                                      </p:cBhvr>
                                      <p:to>
                                        <p:strVal val="visible"/>
                                      </p:to>
                                    </p:set>
                                    <p:animEffect transition="in" filter="fade">
                                      <p:cBhvr>
                                        <p:cTn id="7" dur="2000"/>
                                        <p:tgtEl>
                                          <p:spTgt spid="451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060"/>
                                        </p:tgtEl>
                                        <p:attrNameLst>
                                          <p:attrName>style.visibility</p:attrName>
                                        </p:attrNameLst>
                                      </p:cBhvr>
                                      <p:to>
                                        <p:strVal val="visible"/>
                                      </p:to>
                                    </p:set>
                                    <p:animEffect transition="in" filter="fade">
                                      <p:cBhvr>
                                        <p:cTn id="12" dur="2000"/>
                                        <p:tgtEl>
                                          <p:spTgt spid="4506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119"/>
                                        </p:tgtEl>
                                        <p:attrNameLst>
                                          <p:attrName>style.visibility</p:attrName>
                                        </p:attrNameLst>
                                      </p:cBhvr>
                                      <p:to>
                                        <p:strVal val="visible"/>
                                      </p:to>
                                    </p:set>
                                    <p:animEffect transition="in" filter="fade">
                                      <p:cBhvr>
                                        <p:cTn id="17" dur="2000"/>
                                        <p:tgtEl>
                                          <p:spTgt spid="45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1" name="Group 9"/>
          <p:cNvGrpSpPr>
            <a:grpSpLocks/>
          </p:cNvGrpSpPr>
          <p:nvPr/>
        </p:nvGrpSpPr>
        <p:grpSpPr bwMode="auto">
          <a:xfrm>
            <a:off x="0" y="0"/>
            <a:ext cx="9144000" cy="1428750"/>
            <a:chOff x="0" y="0"/>
            <a:chExt cx="5760" cy="900"/>
          </a:xfrm>
        </p:grpSpPr>
        <p:pic>
          <p:nvPicPr>
            <p:cNvPr id="40967" name="Picture 10"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0968" name="Picture 11"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0969" name="Picture 12"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0970" name="Picture 13"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0971" name="Picture 14"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0972" name="Picture 15"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0973" name="Picture 16"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3" name="Rectangle 2"/>
          <p:cNvSpPr>
            <a:spLocks noGrp="1" noChangeArrowheads="1"/>
          </p:cNvSpPr>
          <p:nvPr>
            <p:ph type="title"/>
          </p:nvPr>
        </p:nvSpPr>
        <p:spPr>
          <a:xfrm>
            <a:off x="0" y="-26988"/>
            <a:ext cx="9144000" cy="922338"/>
          </a:xfrm>
        </p:spPr>
        <p:txBody>
          <a:bodyPr/>
          <a:lstStyle/>
          <a:p>
            <a:pPr eaLnBrk="1" hangingPunct="1"/>
            <a:r>
              <a:rPr lang="ru-RU" sz="3600" b="1" smtClean="0">
                <a:solidFill>
                  <a:schemeClr val="tx1"/>
                </a:solidFill>
                <a:latin typeface="Monotype Corsiva" pitchFamily="66" charset="0"/>
              </a:rPr>
              <a:t/>
            </a:r>
            <a:br>
              <a:rPr lang="ru-RU" sz="3600" b="1" smtClean="0">
                <a:solidFill>
                  <a:schemeClr val="tx1"/>
                </a:solidFill>
                <a:latin typeface="Monotype Corsiva" pitchFamily="66" charset="0"/>
              </a:rPr>
            </a:br>
            <a:r>
              <a:rPr lang="ru-RU" sz="5400" smtClean="0">
                <a:solidFill>
                  <a:srgbClr val="800000"/>
                </a:solidFill>
                <a:latin typeface="Monotype Corsiva" pitchFamily="66" charset="0"/>
              </a:rPr>
              <a:t>Коефициенти на Фибоначи</a:t>
            </a:r>
            <a:r>
              <a:rPr lang="ru-RU" sz="3600" b="1" smtClean="0">
                <a:solidFill>
                  <a:schemeClr val="tx1"/>
                </a:solidFill>
                <a:latin typeface="Monotype Corsiva" pitchFamily="66" charset="0"/>
              </a:rPr>
              <a:t> </a:t>
            </a:r>
            <a:r>
              <a:rPr lang="bg-BG" sz="3200" b="1" smtClean="0">
                <a:solidFill>
                  <a:schemeClr val="tx1"/>
                </a:solidFill>
                <a:latin typeface="Monotype Corsiva" pitchFamily="66" charset="0"/>
              </a:rPr>
              <a:t/>
            </a:r>
            <a:br>
              <a:rPr lang="bg-BG" sz="3200" b="1" smtClean="0">
                <a:solidFill>
                  <a:schemeClr val="tx1"/>
                </a:solidFill>
                <a:latin typeface="Monotype Corsiva" pitchFamily="66" charset="0"/>
              </a:rPr>
            </a:br>
            <a:endParaRPr lang="bg-BG" sz="3200" b="1" smtClean="0">
              <a:solidFill>
                <a:schemeClr val="tx1"/>
              </a:solidFill>
              <a:latin typeface="Monotype Corsiva" pitchFamily="66" charset="0"/>
            </a:endParaRPr>
          </a:p>
        </p:txBody>
      </p:sp>
      <p:sp>
        <p:nvSpPr>
          <p:cNvPr id="27652" name="Rectangle 4"/>
          <p:cNvSpPr>
            <a:spLocks noGrp="1" noChangeArrowheads="1"/>
          </p:cNvSpPr>
          <p:nvPr>
            <p:ph type="body" idx="1"/>
          </p:nvPr>
        </p:nvSpPr>
        <p:spPr>
          <a:xfrm>
            <a:off x="360363" y="1557338"/>
            <a:ext cx="8459787" cy="1900237"/>
          </a:xfrm>
        </p:spPr>
        <p:txBody>
          <a:bodyPr/>
          <a:lstStyle/>
          <a:p>
            <a:pPr marL="0" indent="354013" eaLnBrk="1" hangingPunct="1">
              <a:lnSpc>
                <a:spcPct val="80000"/>
              </a:lnSpc>
              <a:buFontTx/>
              <a:buNone/>
            </a:pPr>
            <a:r>
              <a:rPr lang="bg-BG" sz="2200" b="1" smtClean="0">
                <a:solidFill>
                  <a:srgbClr val="006600"/>
                </a:solidFill>
                <a:latin typeface="Palatino Linotype" pitchFamily="18" charset="0"/>
              </a:rPr>
              <a:t>При делене на всяко число на следващото през едно получаваме числото 0.382; и обратно – съответно 2.618.</a:t>
            </a:r>
            <a:endParaRPr lang="en-US" sz="2200" b="1" smtClean="0">
              <a:solidFill>
                <a:srgbClr val="006600"/>
              </a:solidFill>
              <a:latin typeface="Palatino Linotype" pitchFamily="18" charset="0"/>
            </a:endParaRPr>
          </a:p>
          <a:p>
            <a:pPr marL="0" indent="354013" eaLnBrk="1" hangingPunct="1">
              <a:lnSpc>
                <a:spcPct val="80000"/>
              </a:lnSpc>
              <a:buFontTx/>
              <a:buNone/>
            </a:pPr>
            <a:r>
              <a:rPr lang="bg-BG" sz="2200" b="1" smtClean="0">
                <a:solidFill>
                  <a:srgbClr val="006600"/>
                </a:solidFill>
                <a:latin typeface="Palatino Linotype" pitchFamily="18" charset="0"/>
              </a:rPr>
              <a:t>Подбирайки по такъв начин отношения, получаваме основния набор от коефициентите на Фибоначи: … 4.235, 2.618, 1.618, 0.618, 0.382, 0.236, също и 0.5 (1/2).</a:t>
            </a:r>
            <a:endParaRPr lang="en-US" sz="2200" b="1" smtClean="0">
              <a:solidFill>
                <a:srgbClr val="006600"/>
              </a:solidFill>
              <a:latin typeface="Palatino Linotype" pitchFamily="18" charset="0"/>
            </a:endParaRPr>
          </a:p>
          <a:p>
            <a:pPr marL="0" indent="354013" eaLnBrk="1" hangingPunct="1">
              <a:lnSpc>
                <a:spcPct val="80000"/>
              </a:lnSpc>
              <a:buFontTx/>
              <a:buNone/>
            </a:pPr>
            <a:r>
              <a:rPr lang="bg-BG" sz="2200" b="1" smtClean="0">
                <a:solidFill>
                  <a:srgbClr val="006600"/>
                </a:solidFill>
                <a:latin typeface="Palatino Linotype" pitchFamily="18" charset="0"/>
              </a:rPr>
              <a:t>Всички те играят особена роля в природата. </a:t>
            </a:r>
          </a:p>
          <a:p>
            <a:pPr marL="0" indent="354013" eaLnBrk="1" hangingPunct="1">
              <a:lnSpc>
                <a:spcPct val="80000"/>
              </a:lnSpc>
              <a:buFontTx/>
              <a:buNone/>
            </a:pPr>
            <a:r>
              <a:rPr lang="bg-BG" sz="2200" b="1" smtClean="0">
                <a:solidFill>
                  <a:srgbClr val="006600"/>
                </a:solidFill>
                <a:latin typeface="Palatino Linotype" pitchFamily="18" charset="0"/>
              </a:rPr>
              <a:t>Един от най-популярните и значими коефициенти е:</a:t>
            </a:r>
          </a:p>
        </p:txBody>
      </p:sp>
      <p:sp>
        <p:nvSpPr>
          <p:cNvPr id="27654" name="Text Box 6"/>
          <p:cNvSpPr txBox="1">
            <a:spLocks noChangeArrowheads="1"/>
          </p:cNvSpPr>
          <p:nvPr/>
        </p:nvSpPr>
        <p:spPr bwMode="auto">
          <a:xfrm>
            <a:off x="3060700" y="3716338"/>
            <a:ext cx="3240088" cy="1189037"/>
          </a:xfrm>
          <a:prstGeom prst="rect">
            <a:avLst/>
          </a:prstGeom>
          <a:noFill/>
          <a:ln w="9525">
            <a:noFill/>
            <a:miter lim="800000"/>
            <a:headEnd/>
            <a:tailEnd/>
          </a:ln>
        </p:spPr>
        <p:txBody>
          <a:bodyPr>
            <a:spAutoFit/>
          </a:bodyPr>
          <a:lstStyle/>
          <a:p>
            <a:pPr>
              <a:spcBef>
                <a:spcPct val="50000"/>
              </a:spcBef>
            </a:pPr>
            <a:r>
              <a:rPr lang="bg-BG" sz="7200" b="1">
                <a:solidFill>
                  <a:srgbClr val="FF9900"/>
                </a:solidFill>
                <a:latin typeface="Palatino Linotype" pitchFamily="18" charset="0"/>
              </a:rPr>
              <a:t>1,618…</a:t>
            </a:r>
          </a:p>
        </p:txBody>
      </p:sp>
      <p:sp>
        <p:nvSpPr>
          <p:cNvPr id="27655" name="Rectangle 7"/>
          <p:cNvSpPr>
            <a:spLocks noChangeArrowheads="1"/>
          </p:cNvSpPr>
          <p:nvPr/>
        </p:nvSpPr>
        <p:spPr bwMode="auto">
          <a:xfrm>
            <a:off x="468313" y="5300663"/>
            <a:ext cx="8675687" cy="1006475"/>
          </a:xfrm>
          <a:prstGeom prst="rect">
            <a:avLst/>
          </a:prstGeom>
          <a:noFill/>
          <a:ln w="9525">
            <a:noFill/>
            <a:miter lim="800000"/>
            <a:headEnd/>
            <a:tailEnd/>
          </a:ln>
        </p:spPr>
        <p:txBody>
          <a:bodyPr>
            <a:spAutoFit/>
          </a:bodyPr>
          <a:lstStyle/>
          <a:p>
            <a:pPr indent="265113" algn="ctr">
              <a:lnSpc>
                <a:spcPct val="90000"/>
              </a:lnSpc>
              <a:spcBef>
                <a:spcPct val="20000"/>
              </a:spcBef>
            </a:pPr>
            <a:r>
              <a:rPr lang="ru-RU" sz="2200" b="1">
                <a:solidFill>
                  <a:srgbClr val="006600"/>
                </a:solidFill>
                <a:latin typeface="Palatino Linotype" pitchFamily="18" charset="0"/>
              </a:rPr>
              <a:t>“Златно сечение” е понятие, което изразява закономерност за хармонично съотношение на частите към цялото в природата и изкуството</a:t>
            </a:r>
            <a:r>
              <a:rPr lang="bg-BG" sz="2200" b="1">
                <a:solidFill>
                  <a:srgbClr val="006600"/>
                </a:solidFill>
                <a:latin typeface="Palatino Linotype" pitchFamily="18" charset="0"/>
              </a:rPr>
              <a:t>.</a:t>
            </a:r>
          </a:p>
        </p:txBody>
      </p:sp>
      <p:sp>
        <p:nvSpPr>
          <p:cNvPr id="27656" name="Text Box 8"/>
          <p:cNvSpPr txBox="1">
            <a:spLocks noChangeArrowheads="1"/>
          </p:cNvSpPr>
          <p:nvPr/>
        </p:nvSpPr>
        <p:spPr bwMode="auto">
          <a:xfrm>
            <a:off x="2273300" y="4843463"/>
            <a:ext cx="4314825" cy="457200"/>
          </a:xfrm>
          <a:prstGeom prst="rect">
            <a:avLst/>
          </a:prstGeom>
          <a:noFill/>
          <a:ln w="9525">
            <a:noFill/>
            <a:miter lim="800000"/>
            <a:headEnd/>
            <a:tailEnd/>
          </a:ln>
        </p:spPr>
        <p:txBody>
          <a:bodyPr wrap="none">
            <a:spAutoFit/>
          </a:bodyPr>
          <a:lstStyle/>
          <a:p>
            <a:pPr algn="ctr"/>
            <a:r>
              <a:rPr lang="bg-BG" sz="2400" b="1" u="sng">
                <a:solidFill>
                  <a:srgbClr val="006600"/>
                </a:solidFill>
                <a:latin typeface="Palatino Linotype" pitchFamily="18" charset="0"/>
              </a:rPr>
              <a:t>наречен </a:t>
            </a:r>
            <a:r>
              <a:rPr lang="ru-RU" sz="2400" b="1" u="sng">
                <a:solidFill>
                  <a:srgbClr val="006600"/>
                </a:solidFill>
                <a:latin typeface="Palatino Linotype" pitchFamily="18" charset="0"/>
              </a:rPr>
              <a:t>“Златно сечение</a:t>
            </a:r>
            <a:r>
              <a:rPr lang="ru-RU" sz="2400" b="1">
                <a:solidFill>
                  <a:srgbClr val="006600"/>
                </a:solidFill>
                <a:latin typeface="Palatino Linotype" pitchFamily="18" charset="0"/>
              </a:rPr>
              <a:t>”</a:t>
            </a:r>
            <a:r>
              <a:rPr lang="bg-BG" sz="2400" b="1">
                <a:solidFill>
                  <a:srgbClr val="0066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fade">
                                      <p:cBhvr>
                                        <p:cTn id="12" dur="1000"/>
                                        <p:tgtEl>
                                          <p:spTgt spid="27652">
                                            <p:txEl>
                                              <p:pRg st="0" end="0"/>
                                            </p:txEl>
                                          </p:spTgt>
                                        </p:tgtEl>
                                      </p:cBhvr>
                                    </p:animEffect>
                                    <p:anim calcmode="lin" valueType="num">
                                      <p:cBhvr>
                                        <p:cTn id="13" dur="1000" fill="hold"/>
                                        <p:tgtEl>
                                          <p:spTgt spid="2765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76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7652">
                                            <p:txEl>
                                              <p:pRg st="1" end="1"/>
                                            </p:txEl>
                                          </p:spTgt>
                                        </p:tgtEl>
                                        <p:attrNameLst>
                                          <p:attrName>style.visibility</p:attrName>
                                        </p:attrNameLst>
                                      </p:cBhvr>
                                      <p:to>
                                        <p:strVal val="visible"/>
                                      </p:to>
                                    </p:set>
                                    <p:animEffect transition="in" filter="fade">
                                      <p:cBhvr>
                                        <p:cTn id="19" dur="1000"/>
                                        <p:tgtEl>
                                          <p:spTgt spid="27652">
                                            <p:txEl>
                                              <p:pRg st="1" end="1"/>
                                            </p:txEl>
                                          </p:spTgt>
                                        </p:tgtEl>
                                      </p:cBhvr>
                                    </p:animEffect>
                                    <p:anim calcmode="lin" valueType="num">
                                      <p:cBhvr>
                                        <p:cTn id="20" dur="1000" fill="hold"/>
                                        <p:tgtEl>
                                          <p:spTgt spid="27652">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76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27652">
                                            <p:txEl>
                                              <p:pRg st="2" end="2"/>
                                            </p:txEl>
                                          </p:spTgt>
                                        </p:tgtEl>
                                        <p:attrNameLst>
                                          <p:attrName>style.visibility</p:attrName>
                                        </p:attrNameLst>
                                      </p:cBhvr>
                                      <p:to>
                                        <p:strVal val="visible"/>
                                      </p:to>
                                    </p:set>
                                    <p:animEffect transition="in" filter="fade">
                                      <p:cBhvr>
                                        <p:cTn id="26" dur="1000"/>
                                        <p:tgtEl>
                                          <p:spTgt spid="27652">
                                            <p:txEl>
                                              <p:pRg st="2" end="2"/>
                                            </p:txEl>
                                          </p:spTgt>
                                        </p:tgtEl>
                                      </p:cBhvr>
                                    </p:animEffect>
                                    <p:anim calcmode="lin" valueType="num">
                                      <p:cBhvr>
                                        <p:cTn id="27" dur="1000" fill="hold"/>
                                        <p:tgtEl>
                                          <p:spTgt spid="2765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765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27652">
                                            <p:txEl>
                                              <p:pRg st="3" end="3"/>
                                            </p:txEl>
                                          </p:spTgt>
                                        </p:tgtEl>
                                        <p:attrNameLst>
                                          <p:attrName>style.visibility</p:attrName>
                                        </p:attrNameLst>
                                      </p:cBhvr>
                                      <p:to>
                                        <p:strVal val="visible"/>
                                      </p:to>
                                    </p:set>
                                    <p:animEffect transition="in" filter="fade">
                                      <p:cBhvr>
                                        <p:cTn id="33" dur="1000"/>
                                        <p:tgtEl>
                                          <p:spTgt spid="27652">
                                            <p:txEl>
                                              <p:pRg st="3" end="3"/>
                                            </p:txEl>
                                          </p:spTgt>
                                        </p:tgtEl>
                                      </p:cBhvr>
                                    </p:animEffect>
                                    <p:anim calcmode="lin" valueType="num">
                                      <p:cBhvr>
                                        <p:cTn id="34" dur="1000" fill="hold"/>
                                        <p:tgtEl>
                                          <p:spTgt spid="27652">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76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grpId="0" nodeType="clickEffect">
                                  <p:stCondLst>
                                    <p:cond delay="0"/>
                                  </p:stCondLst>
                                  <p:childTnLst>
                                    <p:set>
                                      <p:cBhvr>
                                        <p:cTn id="39" dur="1" fill="hold">
                                          <p:stCondLst>
                                            <p:cond delay="0"/>
                                          </p:stCondLst>
                                        </p:cTn>
                                        <p:tgtEl>
                                          <p:spTgt spid="27654"/>
                                        </p:tgtEl>
                                        <p:attrNameLst>
                                          <p:attrName>style.visibility</p:attrName>
                                        </p:attrNameLst>
                                      </p:cBhvr>
                                      <p:to>
                                        <p:strVal val="visible"/>
                                      </p:to>
                                    </p:set>
                                    <p:anim calcmode="lin" valueType="num">
                                      <p:cBhvr>
                                        <p:cTn id="40" dur="500" fill="hold"/>
                                        <p:tgtEl>
                                          <p:spTgt spid="27654"/>
                                        </p:tgtEl>
                                        <p:attrNameLst>
                                          <p:attrName>ppt_w</p:attrName>
                                        </p:attrNameLst>
                                      </p:cBhvr>
                                      <p:tavLst>
                                        <p:tav tm="0">
                                          <p:val>
                                            <p:fltVal val="0"/>
                                          </p:val>
                                        </p:tav>
                                        <p:tav tm="100000">
                                          <p:val>
                                            <p:strVal val="#ppt_w"/>
                                          </p:val>
                                        </p:tav>
                                      </p:tavLst>
                                    </p:anim>
                                    <p:anim calcmode="lin" valueType="num">
                                      <p:cBhvr>
                                        <p:cTn id="41" dur="500" fill="hold"/>
                                        <p:tgtEl>
                                          <p:spTgt spid="27654"/>
                                        </p:tgtEl>
                                        <p:attrNameLst>
                                          <p:attrName>ppt_h</p:attrName>
                                        </p:attrNameLst>
                                      </p:cBhvr>
                                      <p:tavLst>
                                        <p:tav tm="0">
                                          <p:val>
                                            <p:fltVal val="0"/>
                                          </p:val>
                                        </p:tav>
                                        <p:tav tm="100000">
                                          <p:val>
                                            <p:strVal val="#ppt_h"/>
                                          </p:val>
                                        </p:tav>
                                      </p:tavLst>
                                    </p:anim>
                                    <p:animEffect transition="in" filter="fade">
                                      <p:cBhvr>
                                        <p:cTn id="42" dur="500"/>
                                        <p:tgtEl>
                                          <p:spTgt spid="2765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grpId="0" nodeType="clickEffect">
                                  <p:stCondLst>
                                    <p:cond delay="0"/>
                                  </p:stCondLst>
                                  <p:childTnLst>
                                    <p:set>
                                      <p:cBhvr>
                                        <p:cTn id="46" dur="1" fill="hold">
                                          <p:stCondLst>
                                            <p:cond delay="0"/>
                                          </p:stCondLst>
                                        </p:cTn>
                                        <p:tgtEl>
                                          <p:spTgt spid="27656"/>
                                        </p:tgtEl>
                                        <p:attrNameLst>
                                          <p:attrName>style.visibility</p:attrName>
                                        </p:attrNameLst>
                                      </p:cBhvr>
                                      <p:to>
                                        <p:strVal val="visible"/>
                                      </p:to>
                                    </p:set>
                                    <p:anim calcmode="lin" valueType="num">
                                      <p:cBhvr>
                                        <p:cTn id="47" dur="500" fill="hold"/>
                                        <p:tgtEl>
                                          <p:spTgt spid="27656"/>
                                        </p:tgtEl>
                                        <p:attrNameLst>
                                          <p:attrName>ppt_w</p:attrName>
                                        </p:attrNameLst>
                                      </p:cBhvr>
                                      <p:tavLst>
                                        <p:tav tm="0">
                                          <p:val>
                                            <p:fltVal val="0"/>
                                          </p:val>
                                        </p:tav>
                                        <p:tav tm="100000">
                                          <p:val>
                                            <p:strVal val="#ppt_w"/>
                                          </p:val>
                                        </p:tav>
                                      </p:tavLst>
                                    </p:anim>
                                    <p:anim calcmode="lin" valueType="num">
                                      <p:cBhvr>
                                        <p:cTn id="48" dur="500" fill="hold"/>
                                        <p:tgtEl>
                                          <p:spTgt spid="27656"/>
                                        </p:tgtEl>
                                        <p:attrNameLst>
                                          <p:attrName>ppt_h</p:attrName>
                                        </p:attrNameLst>
                                      </p:cBhvr>
                                      <p:tavLst>
                                        <p:tav tm="0">
                                          <p:val>
                                            <p:fltVal val="0"/>
                                          </p:val>
                                        </p:tav>
                                        <p:tav tm="100000">
                                          <p:val>
                                            <p:strVal val="#ppt_h"/>
                                          </p:val>
                                        </p:tav>
                                      </p:tavLst>
                                    </p:anim>
                                    <p:animEffect transition="in" filter="fade">
                                      <p:cBhvr>
                                        <p:cTn id="49" dur="500"/>
                                        <p:tgtEl>
                                          <p:spTgt spid="27656"/>
                                        </p:tgtEl>
                                      </p:cBhvr>
                                    </p:animEffect>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27655"/>
                                        </p:tgtEl>
                                        <p:attrNameLst>
                                          <p:attrName>style.visibility</p:attrName>
                                        </p:attrNameLst>
                                      </p:cBhvr>
                                      <p:to>
                                        <p:strVal val="visible"/>
                                      </p:to>
                                    </p:set>
                                    <p:animEffect transition="in" filter="fade">
                                      <p:cBhvr>
                                        <p:cTn id="54" dur="1000"/>
                                        <p:tgtEl>
                                          <p:spTgt spid="27655"/>
                                        </p:tgtEl>
                                      </p:cBhvr>
                                    </p:animEffect>
                                    <p:anim calcmode="lin" valueType="num">
                                      <p:cBhvr>
                                        <p:cTn id="55" dur="1000" fill="hold"/>
                                        <p:tgtEl>
                                          <p:spTgt spid="27655"/>
                                        </p:tgtEl>
                                        <p:attrNameLst>
                                          <p:attrName>ppt_x</p:attrName>
                                        </p:attrNameLst>
                                      </p:cBhvr>
                                      <p:tavLst>
                                        <p:tav tm="0">
                                          <p:val>
                                            <p:strVal val="#ppt_x"/>
                                          </p:val>
                                        </p:tav>
                                        <p:tav tm="100000">
                                          <p:val>
                                            <p:strVal val="#ppt_x"/>
                                          </p:val>
                                        </p:tav>
                                      </p:tavLst>
                                    </p:anim>
                                    <p:anim calcmode="lin" valueType="num">
                                      <p:cBhvr>
                                        <p:cTn id="56" dur="1000" fill="hold"/>
                                        <p:tgtEl>
                                          <p:spTgt spid="276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652" grpId="0" build="p"/>
      <p:bldP spid="27654" grpId="0"/>
      <p:bldP spid="27655" grpId="0"/>
      <p:bldP spid="276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5" name="Group 23"/>
          <p:cNvGrpSpPr>
            <a:grpSpLocks/>
          </p:cNvGrpSpPr>
          <p:nvPr/>
        </p:nvGrpSpPr>
        <p:grpSpPr bwMode="auto">
          <a:xfrm>
            <a:off x="0" y="0"/>
            <a:ext cx="9144000" cy="1428750"/>
            <a:chOff x="0" y="0"/>
            <a:chExt cx="5760" cy="900"/>
          </a:xfrm>
        </p:grpSpPr>
        <p:pic>
          <p:nvPicPr>
            <p:cNvPr id="41997" name="Picture 24"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1998" name="Picture 25"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1999" name="Picture 26"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2000" name="Picture 27"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2001" name="Picture 28"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2002" name="Picture 29"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2003" name="Picture 30"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9698" name="Rectangle 2"/>
          <p:cNvSpPr>
            <a:spLocks noGrp="1" noChangeArrowheads="1"/>
          </p:cNvSpPr>
          <p:nvPr>
            <p:ph type="title"/>
          </p:nvPr>
        </p:nvSpPr>
        <p:spPr>
          <a:xfrm>
            <a:off x="1008063" y="620713"/>
            <a:ext cx="7451725" cy="360362"/>
          </a:xfrm>
        </p:spPr>
        <p:txBody>
          <a:bodyPr/>
          <a:lstStyle/>
          <a:p>
            <a:pPr eaLnBrk="1" hangingPunct="1"/>
            <a:r>
              <a:rPr lang="bg-BG" sz="3600" smtClean="0">
                <a:solidFill>
                  <a:srgbClr val="800000"/>
                </a:solidFill>
                <a:latin typeface="Monotype Corsiva" pitchFamily="66" charset="0"/>
              </a:rPr>
              <a:t>в пропорциите на човешкото лице и тяло</a:t>
            </a:r>
          </a:p>
        </p:txBody>
      </p:sp>
      <p:sp>
        <p:nvSpPr>
          <p:cNvPr id="29699" name="Rectangle 3"/>
          <p:cNvSpPr>
            <a:spLocks noGrp="1" noChangeArrowheads="1"/>
          </p:cNvSpPr>
          <p:nvPr>
            <p:ph type="body" idx="1"/>
          </p:nvPr>
        </p:nvSpPr>
        <p:spPr>
          <a:xfrm>
            <a:off x="395288" y="1484313"/>
            <a:ext cx="3960812" cy="3240087"/>
          </a:xfrm>
        </p:spPr>
        <p:txBody>
          <a:bodyPr/>
          <a:lstStyle/>
          <a:p>
            <a:pPr marL="176213" indent="-176213" eaLnBrk="1" hangingPunct="1"/>
            <a:r>
              <a:rPr lang="ru-RU" sz="2000" smtClean="0">
                <a:solidFill>
                  <a:srgbClr val="006600"/>
                </a:solidFill>
                <a:latin typeface="Palatino Linotype" pitchFamily="18" charset="0"/>
              </a:rPr>
              <a:t>Характерен пример е съотношението в човешката ръка: съотношението на фалангата с нокътя на средния пръст се равнява на 3 единици, втората фаланга</a:t>
            </a:r>
            <a:r>
              <a:rPr lang="en-US" sz="2000" smtClean="0">
                <a:solidFill>
                  <a:srgbClr val="006600"/>
                </a:solidFill>
                <a:latin typeface="Palatino Linotype" pitchFamily="18" charset="0"/>
              </a:rPr>
              <a:t>-</a:t>
            </a:r>
            <a:r>
              <a:rPr lang="ru-RU" sz="2000" smtClean="0">
                <a:solidFill>
                  <a:srgbClr val="006600"/>
                </a:solidFill>
                <a:latin typeface="Palatino Linotype" pitchFamily="18" charset="0"/>
              </a:rPr>
              <a:t> </a:t>
            </a:r>
            <a:endParaRPr lang="en-US" sz="2000" smtClean="0">
              <a:solidFill>
                <a:srgbClr val="006600"/>
              </a:solidFill>
              <a:latin typeface="Palatino Linotype" pitchFamily="18" charset="0"/>
            </a:endParaRPr>
          </a:p>
          <a:p>
            <a:pPr marL="176213" indent="-176213" eaLnBrk="1" hangingPunct="1">
              <a:buFontTx/>
              <a:buNone/>
            </a:pPr>
            <a:r>
              <a:rPr lang="en-US" sz="2000" smtClean="0">
                <a:solidFill>
                  <a:srgbClr val="006600"/>
                </a:solidFill>
                <a:latin typeface="Palatino Linotype" pitchFamily="18" charset="0"/>
              </a:rPr>
              <a:t>	</a:t>
            </a:r>
            <a:r>
              <a:rPr lang="ru-RU" sz="2000" smtClean="0">
                <a:solidFill>
                  <a:srgbClr val="006600"/>
                </a:solidFill>
                <a:latin typeface="Palatino Linotype" pitchFamily="18" charset="0"/>
              </a:rPr>
              <a:t>на 5, следващата</a:t>
            </a:r>
            <a:r>
              <a:rPr lang="en-US" sz="2000" smtClean="0">
                <a:solidFill>
                  <a:srgbClr val="006600"/>
                </a:solidFill>
                <a:latin typeface="Palatino Linotype" pitchFamily="18" charset="0"/>
              </a:rPr>
              <a:t>- </a:t>
            </a:r>
            <a:r>
              <a:rPr lang="ru-RU" sz="2000" smtClean="0">
                <a:solidFill>
                  <a:srgbClr val="006600"/>
                </a:solidFill>
                <a:latin typeface="Palatino Linotype" pitchFamily="18" charset="0"/>
              </a:rPr>
              <a:t>на 8 и костта на самата китка</a:t>
            </a:r>
            <a:r>
              <a:rPr lang="en-US" sz="2000" smtClean="0">
                <a:solidFill>
                  <a:srgbClr val="006600"/>
                </a:solidFill>
                <a:latin typeface="Palatino Linotype" pitchFamily="18" charset="0"/>
              </a:rPr>
              <a:t> - </a:t>
            </a:r>
            <a:r>
              <a:rPr lang="ru-RU" sz="2000" smtClean="0">
                <a:solidFill>
                  <a:srgbClr val="006600"/>
                </a:solidFill>
                <a:latin typeface="Palatino Linotype" pitchFamily="18" charset="0"/>
              </a:rPr>
              <a:t>на 13. </a:t>
            </a:r>
          </a:p>
          <a:p>
            <a:pPr marL="176213" indent="-176213" eaLnBrk="1" hangingPunct="1"/>
            <a:r>
              <a:rPr lang="ru-RU" sz="2000" smtClean="0">
                <a:solidFill>
                  <a:srgbClr val="006600"/>
                </a:solidFill>
                <a:latin typeface="Palatino Linotype" pitchFamily="18" charset="0"/>
              </a:rPr>
              <a:t>Златното сечение в човешкия ръст от върха на главата до петите е мястото на пъпа (известна е рисунката на Леонардо да Винчи,</a:t>
            </a:r>
            <a:endParaRPr lang="en-US" sz="2000" smtClean="0">
              <a:solidFill>
                <a:srgbClr val="006600"/>
              </a:solidFill>
              <a:latin typeface="Palatino Linotype" pitchFamily="18" charset="0"/>
            </a:endParaRPr>
          </a:p>
          <a:p>
            <a:pPr marL="176213" indent="-176213" eaLnBrk="1" hangingPunct="1">
              <a:buFontTx/>
              <a:buNone/>
            </a:pPr>
            <a:r>
              <a:rPr lang="en-US" sz="2000" smtClean="0">
                <a:solidFill>
                  <a:srgbClr val="006600"/>
                </a:solidFill>
                <a:latin typeface="Palatino Linotype" pitchFamily="18" charset="0"/>
              </a:rPr>
              <a:t>	</a:t>
            </a:r>
            <a:r>
              <a:rPr lang="ru-RU" sz="2000" smtClean="0">
                <a:solidFill>
                  <a:srgbClr val="006600"/>
                </a:solidFill>
                <a:latin typeface="Palatino Linotype" pitchFamily="18" charset="0"/>
              </a:rPr>
              <a:t>построена по закона на Витрувий за пропорциите).</a:t>
            </a:r>
          </a:p>
        </p:txBody>
      </p:sp>
      <p:pic>
        <p:nvPicPr>
          <p:cNvPr id="29700" name="Picture 4" descr="http://www.adentalcenter.eu/img/ear-spiral.jpg"/>
          <p:cNvPicPr>
            <a:picLocks noChangeAspect="1" noChangeArrowheads="1"/>
          </p:cNvPicPr>
          <p:nvPr/>
        </p:nvPicPr>
        <p:blipFill>
          <a:blip r:embed="rId3" r:link="rId4"/>
          <a:srcRect/>
          <a:stretch>
            <a:fillRect/>
          </a:stretch>
        </p:blipFill>
        <p:spPr bwMode="auto">
          <a:xfrm>
            <a:off x="7067550" y="1700213"/>
            <a:ext cx="1296988" cy="1944687"/>
          </a:xfrm>
          <a:prstGeom prst="rect">
            <a:avLst/>
          </a:prstGeom>
          <a:noFill/>
          <a:ln w="9525">
            <a:noFill/>
            <a:miter lim="800000"/>
            <a:headEnd/>
            <a:tailEnd/>
          </a:ln>
        </p:spPr>
      </p:pic>
      <p:pic>
        <p:nvPicPr>
          <p:cNvPr id="29701" name="Picture 5" descr="http://www.adentalcenter.eu/img/face.jpg"/>
          <p:cNvPicPr>
            <a:picLocks noChangeAspect="1" noChangeArrowheads="1"/>
          </p:cNvPicPr>
          <p:nvPr/>
        </p:nvPicPr>
        <p:blipFill>
          <a:blip r:embed="rId5" r:link="rId6"/>
          <a:srcRect/>
          <a:stretch>
            <a:fillRect/>
          </a:stretch>
        </p:blipFill>
        <p:spPr bwMode="auto">
          <a:xfrm>
            <a:off x="4572000" y="3933825"/>
            <a:ext cx="2003425" cy="2374900"/>
          </a:xfrm>
          <a:prstGeom prst="rect">
            <a:avLst/>
          </a:prstGeom>
          <a:noFill/>
          <a:ln w="9525">
            <a:noFill/>
            <a:miter lim="800000"/>
            <a:headEnd/>
            <a:tailEnd/>
          </a:ln>
        </p:spPr>
      </p:pic>
      <p:sp>
        <p:nvSpPr>
          <p:cNvPr id="41990"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41991" name="Rectangle 7"/>
          <p:cNvSpPr>
            <a:spLocks noChangeArrowheads="1"/>
          </p:cNvSpPr>
          <p:nvPr/>
        </p:nvSpPr>
        <p:spPr bwMode="auto">
          <a:xfrm>
            <a:off x="5399088" y="2714625"/>
            <a:ext cx="9144000" cy="0"/>
          </a:xfrm>
          <a:prstGeom prst="rect">
            <a:avLst/>
          </a:prstGeom>
          <a:noFill/>
          <a:ln w="9525">
            <a:noFill/>
            <a:miter lim="800000"/>
            <a:headEnd/>
            <a:tailEnd/>
          </a:ln>
        </p:spPr>
        <p:txBody>
          <a:bodyPr wrap="none" anchor="ctr">
            <a:spAutoFit/>
          </a:bodyPr>
          <a:lstStyle/>
          <a:p>
            <a:endParaRPr lang="en-US"/>
          </a:p>
        </p:txBody>
      </p:sp>
      <p:pic>
        <p:nvPicPr>
          <p:cNvPr id="29704" name="Picture 8" descr="http://www.adentalcenter.eu/img/faceside.gif"/>
          <p:cNvPicPr>
            <a:picLocks noChangeAspect="1" noChangeArrowheads="1"/>
          </p:cNvPicPr>
          <p:nvPr/>
        </p:nvPicPr>
        <p:blipFill>
          <a:blip r:embed="rId7" r:link="rId8"/>
          <a:srcRect/>
          <a:stretch>
            <a:fillRect/>
          </a:stretch>
        </p:blipFill>
        <p:spPr bwMode="auto">
          <a:xfrm>
            <a:off x="4572000" y="1690688"/>
            <a:ext cx="2016125" cy="1952625"/>
          </a:xfrm>
          <a:prstGeom prst="rect">
            <a:avLst/>
          </a:prstGeom>
          <a:noFill/>
          <a:ln w="9525">
            <a:noFill/>
            <a:miter lim="800000"/>
            <a:headEnd/>
            <a:tailEnd/>
          </a:ln>
        </p:spPr>
      </p:pic>
      <p:pic>
        <p:nvPicPr>
          <p:cNvPr id="29706" name="Picture 10" descr="http://www.adentalcenter.eu/img/PhiTeeth.jpg"/>
          <p:cNvPicPr>
            <a:picLocks noChangeAspect="1" noChangeArrowheads="1"/>
          </p:cNvPicPr>
          <p:nvPr/>
        </p:nvPicPr>
        <p:blipFill>
          <a:blip r:embed="rId9" r:link="rId10"/>
          <a:srcRect/>
          <a:stretch>
            <a:fillRect/>
          </a:stretch>
        </p:blipFill>
        <p:spPr bwMode="auto">
          <a:xfrm>
            <a:off x="7105650" y="5229225"/>
            <a:ext cx="1714500" cy="1114425"/>
          </a:xfrm>
          <a:prstGeom prst="rect">
            <a:avLst/>
          </a:prstGeom>
          <a:noFill/>
          <a:ln w="9525">
            <a:noFill/>
            <a:miter lim="800000"/>
            <a:headEnd/>
            <a:tailEnd/>
          </a:ln>
        </p:spPr>
      </p:pic>
      <p:pic>
        <p:nvPicPr>
          <p:cNvPr id="29707" name="Picture 11" descr="http://www.adentalcenter.eu/img/image08.jpg"/>
          <p:cNvPicPr>
            <a:picLocks noChangeAspect="1" noChangeArrowheads="1"/>
          </p:cNvPicPr>
          <p:nvPr/>
        </p:nvPicPr>
        <p:blipFill>
          <a:blip r:embed="rId11" r:link="rId12"/>
          <a:srcRect/>
          <a:stretch>
            <a:fillRect/>
          </a:stretch>
        </p:blipFill>
        <p:spPr bwMode="auto">
          <a:xfrm>
            <a:off x="7092950" y="3933825"/>
            <a:ext cx="1714500" cy="1114425"/>
          </a:xfrm>
          <a:prstGeom prst="rect">
            <a:avLst/>
          </a:prstGeom>
          <a:noFill/>
          <a:ln w="9525">
            <a:noFill/>
            <a:miter lim="800000"/>
            <a:headEnd/>
            <a:tailEnd/>
          </a:ln>
        </p:spPr>
      </p:pic>
      <p:sp>
        <p:nvSpPr>
          <p:cNvPr id="41995" name="Text Box 18"/>
          <p:cNvSpPr txBox="1">
            <a:spLocks noChangeArrowheads="1"/>
          </p:cNvSpPr>
          <p:nvPr/>
        </p:nvSpPr>
        <p:spPr bwMode="auto">
          <a:xfrm>
            <a:off x="2124075" y="476250"/>
            <a:ext cx="5327650" cy="396875"/>
          </a:xfrm>
          <a:prstGeom prst="rect">
            <a:avLst/>
          </a:prstGeom>
          <a:noFill/>
          <a:ln w="9525">
            <a:noFill/>
            <a:miter lim="800000"/>
            <a:headEnd/>
            <a:tailEnd/>
          </a:ln>
        </p:spPr>
        <p:txBody>
          <a:bodyPr>
            <a:spAutoFit/>
          </a:bodyPr>
          <a:lstStyle/>
          <a:p>
            <a:pPr>
              <a:spcBef>
                <a:spcPct val="50000"/>
              </a:spcBef>
            </a:pPr>
            <a:endParaRPr lang="en-US"/>
          </a:p>
        </p:txBody>
      </p:sp>
      <p:sp>
        <p:nvSpPr>
          <p:cNvPr id="29715" name="Rectangle 19"/>
          <p:cNvSpPr>
            <a:spLocks noChangeArrowheads="1"/>
          </p:cNvSpPr>
          <p:nvPr/>
        </p:nvSpPr>
        <p:spPr bwMode="auto">
          <a:xfrm>
            <a:off x="2051050" y="-149225"/>
            <a:ext cx="5184775" cy="914400"/>
          </a:xfrm>
          <a:prstGeom prst="rect">
            <a:avLst/>
          </a:prstGeom>
          <a:noFill/>
          <a:ln w="9525">
            <a:noFill/>
            <a:miter lim="800000"/>
            <a:headEnd/>
            <a:tailEnd/>
          </a:ln>
        </p:spPr>
        <p:txBody>
          <a:bodyPr>
            <a:spAutoFit/>
          </a:bodyPr>
          <a:lstStyle/>
          <a:p>
            <a:pPr algn="ctr"/>
            <a:r>
              <a:rPr lang="bg-BG" sz="5400">
                <a:solidFill>
                  <a:srgbClr val="800000"/>
                </a:solidFill>
                <a:latin typeface="Monotype Corsiva" pitchFamily="66" charset="0"/>
              </a:rPr>
              <a:t>Златно сечение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715"/>
                                        </p:tgtEl>
                                        <p:attrNameLst>
                                          <p:attrName>style.visibility</p:attrName>
                                        </p:attrNameLst>
                                      </p:cBhvr>
                                      <p:to>
                                        <p:strVal val="visible"/>
                                      </p:to>
                                    </p:set>
                                    <p:animEffect transition="in" filter="fade">
                                      <p:cBhvr>
                                        <p:cTn id="7" dur="2000"/>
                                        <p:tgtEl>
                                          <p:spTgt spid="297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698"/>
                                        </p:tgtEl>
                                        <p:attrNameLst>
                                          <p:attrName>style.visibility</p:attrName>
                                        </p:attrNameLst>
                                      </p:cBhvr>
                                      <p:to>
                                        <p:strVal val="visible"/>
                                      </p:to>
                                    </p:set>
                                    <p:animEffect transition="in" filter="fade">
                                      <p:cBhvr>
                                        <p:cTn id="10" dur="2000"/>
                                        <p:tgtEl>
                                          <p:spTgt spid="29698"/>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29699">
                                            <p:txEl>
                                              <p:pRg st="0" end="0"/>
                                            </p:txEl>
                                          </p:spTgt>
                                        </p:tgtEl>
                                        <p:attrNameLst>
                                          <p:attrName>style.visibility</p:attrName>
                                        </p:attrNameLst>
                                      </p:cBhvr>
                                      <p:to>
                                        <p:strVal val="visible"/>
                                      </p:to>
                                    </p:set>
                                    <p:animEffect transition="in" filter="fade">
                                      <p:cBhvr>
                                        <p:cTn id="15" dur="1000"/>
                                        <p:tgtEl>
                                          <p:spTgt spid="29699">
                                            <p:txEl>
                                              <p:pRg st="0" end="0"/>
                                            </p:txEl>
                                          </p:spTgt>
                                        </p:tgtEl>
                                      </p:cBhvr>
                                    </p:animEffect>
                                    <p:anim calcmode="lin" valueType="num">
                                      <p:cBhvr>
                                        <p:cTn id="16"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96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29699">
                                            <p:txEl>
                                              <p:pRg st="1" end="1"/>
                                            </p:txEl>
                                          </p:spTgt>
                                        </p:tgtEl>
                                        <p:attrNameLst>
                                          <p:attrName>style.visibility</p:attrName>
                                        </p:attrNameLst>
                                      </p:cBhvr>
                                      <p:to>
                                        <p:strVal val="visible"/>
                                      </p:to>
                                    </p:set>
                                    <p:animEffect transition="in" filter="fade">
                                      <p:cBhvr>
                                        <p:cTn id="22" dur="1000"/>
                                        <p:tgtEl>
                                          <p:spTgt spid="29699">
                                            <p:txEl>
                                              <p:pRg st="1" end="1"/>
                                            </p:txEl>
                                          </p:spTgt>
                                        </p:tgtEl>
                                      </p:cBhvr>
                                    </p:animEffect>
                                    <p:anim calcmode="lin" valueType="num">
                                      <p:cBhvr>
                                        <p:cTn id="23"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29699">
                                            <p:txEl>
                                              <p:pRg st="2" end="2"/>
                                            </p:txEl>
                                          </p:spTgt>
                                        </p:tgtEl>
                                        <p:attrNameLst>
                                          <p:attrName>style.visibility</p:attrName>
                                        </p:attrNameLst>
                                      </p:cBhvr>
                                      <p:to>
                                        <p:strVal val="visible"/>
                                      </p:to>
                                    </p:set>
                                    <p:animEffect transition="in" filter="fade">
                                      <p:cBhvr>
                                        <p:cTn id="29" dur="1000"/>
                                        <p:tgtEl>
                                          <p:spTgt spid="29699">
                                            <p:txEl>
                                              <p:pRg st="2" end="2"/>
                                            </p:txEl>
                                          </p:spTgt>
                                        </p:tgtEl>
                                      </p:cBhvr>
                                    </p:animEffect>
                                    <p:anim calcmode="lin" valueType="num">
                                      <p:cBhvr>
                                        <p:cTn id="30" dur="10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296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29699">
                                            <p:txEl>
                                              <p:pRg st="3" end="3"/>
                                            </p:txEl>
                                          </p:spTgt>
                                        </p:tgtEl>
                                        <p:attrNameLst>
                                          <p:attrName>style.visibility</p:attrName>
                                        </p:attrNameLst>
                                      </p:cBhvr>
                                      <p:to>
                                        <p:strVal val="visible"/>
                                      </p:to>
                                    </p:set>
                                    <p:animEffect transition="in" filter="fade">
                                      <p:cBhvr>
                                        <p:cTn id="36" dur="1000"/>
                                        <p:tgtEl>
                                          <p:spTgt spid="29699">
                                            <p:txEl>
                                              <p:pRg st="3" end="3"/>
                                            </p:txEl>
                                          </p:spTgt>
                                        </p:tgtEl>
                                      </p:cBhvr>
                                    </p:animEffect>
                                    <p:anim calcmode="lin" valueType="num">
                                      <p:cBhvr>
                                        <p:cTn id="37"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296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nodeType="clickEffect">
                                  <p:stCondLst>
                                    <p:cond delay="0"/>
                                  </p:stCondLst>
                                  <p:childTnLst>
                                    <p:set>
                                      <p:cBhvr>
                                        <p:cTn id="42" dur="1" fill="hold">
                                          <p:stCondLst>
                                            <p:cond delay="0"/>
                                          </p:stCondLst>
                                        </p:cTn>
                                        <p:tgtEl>
                                          <p:spTgt spid="29704"/>
                                        </p:tgtEl>
                                        <p:attrNameLst>
                                          <p:attrName>style.visibility</p:attrName>
                                        </p:attrNameLst>
                                      </p:cBhvr>
                                      <p:to>
                                        <p:strVal val="visible"/>
                                      </p:to>
                                    </p:set>
                                    <p:animEffect transition="in" filter="wedge">
                                      <p:cBhvr>
                                        <p:cTn id="43" dur="2000"/>
                                        <p:tgtEl>
                                          <p:spTgt spid="29704"/>
                                        </p:tgtEl>
                                      </p:cBhvr>
                                    </p:animEffect>
                                  </p:childTnLst>
                                </p:cTn>
                              </p:par>
                            </p:childTnLst>
                          </p:cTn>
                        </p:par>
                      </p:childTnLst>
                    </p:cTn>
                  </p:par>
                  <p:par>
                    <p:cTn id="44" fill="hold">
                      <p:stCondLst>
                        <p:cond delay="indefinite"/>
                      </p:stCondLst>
                      <p:childTnLst>
                        <p:par>
                          <p:cTn id="45" fill="hold">
                            <p:stCondLst>
                              <p:cond delay="0"/>
                            </p:stCondLst>
                            <p:childTnLst>
                              <p:par>
                                <p:cTn id="46" presetID="20" presetClass="entr" presetSubtype="0" fill="hold" nodeType="clickEffect">
                                  <p:stCondLst>
                                    <p:cond delay="0"/>
                                  </p:stCondLst>
                                  <p:childTnLst>
                                    <p:set>
                                      <p:cBhvr>
                                        <p:cTn id="47" dur="1" fill="hold">
                                          <p:stCondLst>
                                            <p:cond delay="0"/>
                                          </p:stCondLst>
                                        </p:cTn>
                                        <p:tgtEl>
                                          <p:spTgt spid="29700"/>
                                        </p:tgtEl>
                                        <p:attrNameLst>
                                          <p:attrName>style.visibility</p:attrName>
                                        </p:attrNameLst>
                                      </p:cBhvr>
                                      <p:to>
                                        <p:strVal val="visible"/>
                                      </p:to>
                                    </p:set>
                                    <p:animEffect transition="in" filter="wedge">
                                      <p:cBhvr>
                                        <p:cTn id="48" dur="2000"/>
                                        <p:tgtEl>
                                          <p:spTgt spid="29700"/>
                                        </p:tgtEl>
                                      </p:cBhvr>
                                    </p:animEffect>
                                  </p:childTnLst>
                                </p:cTn>
                              </p:par>
                            </p:childTnLst>
                          </p:cTn>
                        </p:par>
                      </p:childTnLst>
                    </p:cTn>
                  </p:par>
                  <p:par>
                    <p:cTn id="49" fill="hold">
                      <p:stCondLst>
                        <p:cond delay="indefinite"/>
                      </p:stCondLst>
                      <p:childTnLst>
                        <p:par>
                          <p:cTn id="50" fill="hold">
                            <p:stCondLst>
                              <p:cond delay="0"/>
                            </p:stCondLst>
                            <p:childTnLst>
                              <p:par>
                                <p:cTn id="51" presetID="20" presetClass="entr" presetSubtype="0" fill="hold" nodeType="clickEffect">
                                  <p:stCondLst>
                                    <p:cond delay="0"/>
                                  </p:stCondLst>
                                  <p:childTnLst>
                                    <p:set>
                                      <p:cBhvr>
                                        <p:cTn id="52" dur="1" fill="hold">
                                          <p:stCondLst>
                                            <p:cond delay="0"/>
                                          </p:stCondLst>
                                        </p:cTn>
                                        <p:tgtEl>
                                          <p:spTgt spid="29701"/>
                                        </p:tgtEl>
                                        <p:attrNameLst>
                                          <p:attrName>style.visibility</p:attrName>
                                        </p:attrNameLst>
                                      </p:cBhvr>
                                      <p:to>
                                        <p:strVal val="visible"/>
                                      </p:to>
                                    </p:set>
                                    <p:animEffect transition="in" filter="wedge">
                                      <p:cBhvr>
                                        <p:cTn id="53" dur="2000"/>
                                        <p:tgtEl>
                                          <p:spTgt spid="2970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29707"/>
                                        </p:tgtEl>
                                        <p:attrNameLst>
                                          <p:attrName>style.visibility</p:attrName>
                                        </p:attrNameLst>
                                      </p:cBhvr>
                                      <p:to>
                                        <p:strVal val="visible"/>
                                      </p:to>
                                    </p:set>
                                    <p:animEffect transition="in" filter="wedge">
                                      <p:cBhvr>
                                        <p:cTn id="58" dur="2000"/>
                                        <p:tgtEl>
                                          <p:spTgt spid="29707"/>
                                        </p:tgtEl>
                                      </p:cBhvr>
                                    </p:animEffect>
                                  </p:childTnLst>
                                </p:cTn>
                              </p:par>
                              <p:par>
                                <p:cTn id="59" presetID="20" presetClass="entr" presetSubtype="0" fill="hold" nodeType="withEffect">
                                  <p:stCondLst>
                                    <p:cond delay="0"/>
                                  </p:stCondLst>
                                  <p:childTnLst>
                                    <p:set>
                                      <p:cBhvr>
                                        <p:cTn id="60" dur="1" fill="hold">
                                          <p:stCondLst>
                                            <p:cond delay="0"/>
                                          </p:stCondLst>
                                        </p:cTn>
                                        <p:tgtEl>
                                          <p:spTgt spid="29706"/>
                                        </p:tgtEl>
                                        <p:attrNameLst>
                                          <p:attrName>style.visibility</p:attrName>
                                        </p:attrNameLst>
                                      </p:cBhvr>
                                      <p:to>
                                        <p:strVal val="visible"/>
                                      </p:to>
                                    </p:set>
                                    <p:animEffect transition="in" filter="wedge">
                                      <p:cBhvr>
                                        <p:cTn id="61" dur="2000"/>
                                        <p:tgtEl>
                                          <p:spTgt spid="2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build="p"/>
      <p:bldP spid="297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endParaRPr lang="en-US" smtClean="0"/>
          </a:p>
        </p:txBody>
      </p:sp>
      <p:grpSp>
        <p:nvGrpSpPr>
          <p:cNvPr id="43010" name="Group 4"/>
          <p:cNvGrpSpPr>
            <a:grpSpLocks/>
          </p:cNvGrpSpPr>
          <p:nvPr/>
        </p:nvGrpSpPr>
        <p:grpSpPr bwMode="auto">
          <a:xfrm>
            <a:off x="0" y="0"/>
            <a:ext cx="9144000" cy="1428750"/>
            <a:chOff x="0" y="0"/>
            <a:chExt cx="5760" cy="900"/>
          </a:xfrm>
        </p:grpSpPr>
        <p:pic>
          <p:nvPicPr>
            <p:cNvPr id="43016" name="Picture 5"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3017" name="Picture 6"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3018" name="Picture 7"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3019" name="Picture 8"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3020" name="Picture 9"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3021" name="Picture 10"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3022" name="Picture 11"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9700" name="Text Box 12"/>
          <p:cNvSpPr txBox="1">
            <a:spLocks noChangeArrowheads="1"/>
          </p:cNvSpPr>
          <p:nvPr/>
        </p:nvSpPr>
        <p:spPr bwMode="auto">
          <a:xfrm>
            <a:off x="468313" y="0"/>
            <a:ext cx="8424862" cy="823913"/>
          </a:xfrm>
          <a:prstGeom prst="rect">
            <a:avLst/>
          </a:prstGeom>
          <a:noFill/>
          <a:ln w="9525">
            <a:noFill/>
            <a:miter lim="800000"/>
            <a:headEnd/>
            <a:tailEnd/>
          </a:ln>
        </p:spPr>
        <p:txBody>
          <a:bodyPr>
            <a:spAutoFit/>
          </a:bodyPr>
          <a:lstStyle/>
          <a:p>
            <a:pPr algn="ctr">
              <a:spcBef>
                <a:spcPct val="50000"/>
              </a:spcBef>
            </a:pPr>
            <a:r>
              <a:rPr lang="bg-BG" sz="4800">
                <a:solidFill>
                  <a:srgbClr val="800000"/>
                </a:solidFill>
                <a:latin typeface="Monotype Corsiva" pitchFamily="66" charset="0"/>
              </a:rPr>
              <a:t>Златно сечение</a:t>
            </a:r>
            <a:r>
              <a:rPr lang="en-US" sz="4800">
                <a:solidFill>
                  <a:srgbClr val="800000"/>
                </a:solidFill>
                <a:latin typeface="Monotype Corsiva" pitchFamily="66" charset="0"/>
              </a:rPr>
              <a:t> </a:t>
            </a:r>
            <a:r>
              <a:rPr lang="bg-BG" sz="4800">
                <a:solidFill>
                  <a:srgbClr val="800000"/>
                </a:solidFill>
                <a:latin typeface="Monotype Corsiva" pitchFamily="66" charset="0"/>
              </a:rPr>
              <a:t>при животните</a:t>
            </a:r>
            <a:r>
              <a:rPr lang="bg-BG">
                <a:solidFill>
                  <a:srgbClr val="800000"/>
                </a:solidFill>
              </a:rPr>
              <a:t> </a:t>
            </a:r>
          </a:p>
        </p:txBody>
      </p:sp>
      <p:pic>
        <p:nvPicPr>
          <p:cNvPr id="29701" name="Picture 15" descr="shell"/>
          <p:cNvPicPr>
            <a:picLocks noChangeAspect="1" noChangeArrowheads="1"/>
          </p:cNvPicPr>
          <p:nvPr/>
        </p:nvPicPr>
        <p:blipFill>
          <a:blip r:embed="rId3"/>
          <a:srcRect/>
          <a:stretch>
            <a:fillRect/>
          </a:stretch>
        </p:blipFill>
        <p:spPr bwMode="auto">
          <a:xfrm>
            <a:off x="323850" y="4292600"/>
            <a:ext cx="3529013" cy="2352675"/>
          </a:xfrm>
          <a:prstGeom prst="rect">
            <a:avLst/>
          </a:prstGeom>
          <a:noFill/>
          <a:ln w="9525">
            <a:noFill/>
            <a:miter lim="800000"/>
            <a:headEnd/>
            <a:tailEnd/>
          </a:ln>
        </p:spPr>
      </p:pic>
      <p:pic>
        <p:nvPicPr>
          <p:cNvPr id="29702" name="Picture 16" descr="eli"/>
          <p:cNvPicPr>
            <a:picLocks noChangeAspect="1" noChangeArrowheads="1"/>
          </p:cNvPicPr>
          <p:nvPr/>
        </p:nvPicPr>
        <p:blipFill>
          <a:blip r:embed="rId4"/>
          <a:srcRect/>
          <a:stretch>
            <a:fillRect/>
          </a:stretch>
        </p:blipFill>
        <p:spPr bwMode="auto">
          <a:xfrm>
            <a:off x="179388" y="1412875"/>
            <a:ext cx="4176712" cy="2376488"/>
          </a:xfrm>
          <a:prstGeom prst="rect">
            <a:avLst/>
          </a:prstGeom>
          <a:noFill/>
          <a:ln w="9525">
            <a:noFill/>
            <a:miter lim="800000"/>
            <a:headEnd/>
            <a:tailEnd/>
          </a:ln>
        </p:spPr>
      </p:pic>
      <p:pic>
        <p:nvPicPr>
          <p:cNvPr id="29703" name="Picture 18" descr="eli2"/>
          <p:cNvPicPr>
            <a:picLocks noChangeAspect="1" noChangeArrowheads="1"/>
          </p:cNvPicPr>
          <p:nvPr/>
        </p:nvPicPr>
        <p:blipFill>
          <a:blip r:embed="rId5"/>
          <a:srcRect/>
          <a:stretch>
            <a:fillRect/>
          </a:stretch>
        </p:blipFill>
        <p:spPr bwMode="auto">
          <a:xfrm>
            <a:off x="5867400" y="1412875"/>
            <a:ext cx="3024188" cy="2500313"/>
          </a:xfrm>
          <a:prstGeom prst="rect">
            <a:avLst/>
          </a:prstGeom>
          <a:noFill/>
          <a:ln w="9525">
            <a:noFill/>
            <a:miter lim="800000"/>
            <a:headEnd/>
            <a:tailEnd/>
          </a:ln>
        </p:spPr>
      </p:pic>
      <p:sp>
        <p:nvSpPr>
          <p:cNvPr id="29704" name="Rectangle 19"/>
          <p:cNvSpPr>
            <a:spLocks noChangeArrowheads="1"/>
          </p:cNvSpPr>
          <p:nvPr/>
        </p:nvSpPr>
        <p:spPr bwMode="auto">
          <a:xfrm>
            <a:off x="4200525" y="4652963"/>
            <a:ext cx="4943475" cy="1616075"/>
          </a:xfrm>
          <a:prstGeom prst="rect">
            <a:avLst/>
          </a:prstGeom>
          <a:noFill/>
          <a:ln w="9525">
            <a:noFill/>
            <a:miter lim="800000"/>
            <a:headEnd/>
            <a:tailEnd/>
          </a:ln>
        </p:spPr>
        <p:txBody>
          <a:bodyPr wrap="none" anchor="ctr">
            <a:spAutoFit/>
          </a:bodyPr>
          <a:lstStyle/>
          <a:p>
            <a:r>
              <a:rPr lang="bg-BG">
                <a:solidFill>
                  <a:srgbClr val="006600"/>
                </a:solidFill>
                <a:latin typeface="Palatino Linotype" pitchFamily="18" charset="0"/>
              </a:rPr>
              <a:t>	Обърнете внимание и на тази</a:t>
            </a:r>
            <a:endParaRPr lang="en-US">
              <a:solidFill>
                <a:srgbClr val="006600"/>
              </a:solidFill>
              <a:latin typeface="Palatino Linotype" pitchFamily="18" charset="0"/>
            </a:endParaRPr>
          </a:p>
          <a:p>
            <a:r>
              <a:rPr lang="bg-BG">
                <a:solidFill>
                  <a:srgbClr val="006600"/>
                </a:solidFill>
                <a:latin typeface="Palatino Linotype" pitchFamily="18" charset="0"/>
              </a:rPr>
              <a:t>раковина. Всяка</a:t>
            </a:r>
            <a:r>
              <a:rPr lang="en-US">
                <a:solidFill>
                  <a:srgbClr val="006600"/>
                </a:solidFill>
                <a:latin typeface="Palatino Linotype" pitchFamily="18" charset="0"/>
              </a:rPr>
              <a:t> </a:t>
            </a:r>
            <a:r>
              <a:rPr lang="bg-BG">
                <a:solidFill>
                  <a:srgbClr val="006600"/>
                </a:solidFill>
                <a:latin typeface="Palatino Linotype" pitchFamily="18" charset="0"/>
              </a:rPr>
              <a:t>извивка е по-голяма </a:t>
            </a:r>
            <a:endParaRPr lang="en-US">
              <a:solidFill>
                <a:srgbClr val="006600"/>
              </a:solidFill>
              <a:latin typeface="Palatino Linotype" pitchFamily="18" charset="0"/>
            </a:endParaRPr>
          </a:p>
          <a:p>
            <a:r>
              <a:rPr lang="bg-BG">
                <a:solidFill>
                  <a:srgbClr val="006600"/>
                </a:solidFill>
                <a:latin typeface="Palatino Linotype" pitchFamily="18" charset="0"/>
              </a:rPr>
              <a:t>от предишната</a:t>
            </a:r>
            <a:r>
              <a:rPr lang="en-US">
                <a:solidFill>
                  <a:srgbClr val="006600"/>
                </a:solidFill>
                <a:latin typeface="Palatino Linotype" pitchFamily="18" charset="0"/>
              </a:rPr>
              <a:t> </a:t>
            </a:r>
            <a:r>
              <a:rPr lang="bg-BG">
                <a:solidFill>
                  <a:srgbClr val="006600"/>
                </a:solidFill>
                <a:latin typeface="Palatino Linotype" pitchFamily="18" charset="0"/>
              </a:rPr>
              <a:t>точно с 1.62, а целият</a:t>
            </a:r>
            <a:endParaRPr lang="en-US">
              <a:solidFill>
                <a:srgbClr val="006600"/>
              </a:solidFill>
              <a:latin typeface="Palatino Linotype" pitchFamily="18" charset="0"/>
            </a:endParaRPr>
          </a:p>
          <a:p>
            <a:r>
              <a:rPr lang="bg-BG">
                <a:solidFill>
                  <a:srgbClr val="006600"/>
                </a:solidFill>
                <a:latin typeface="Palatino Linotype" pitchFamily="18" charset="0"/>
              </a:rPr>
              <a:t>охлюв се вписва в златен правоъгълник</a:t>
            </a:r>
            <a:endParaRPr lang="en-US">
              <a:solidFill>
                <a:srgbClr val="006600"/>
              </a:solidFill>
              <a:latin typeface="Palatino Linotype" pitchFamily="18" charset="0"/>
            </a:endParaRPr>
          </a:p>
          <a:p>
            <a:r>
              <a:rPr lang="bg-BG">
                <a:solidFill>
                  <a:srgbClr val="006600"/>
                </a:solidFill>
                <a:latin typeface="Palatino Linotype" pitchFamily="18" charset="0"/>
              </a:rPr>
              <a:t>(ширина/дължина=1/1.62).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fade">
                                      <p:cBhvr>
                                        <p:cTn id="7" dur="20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9702"/>
                                        </p:tgtEl>
                                        <p:attrNameLst>
                                          <p:attrName>style.visibility</p:attrName>
                                        </p:attrNameLst>
                                      </p:cBhvr>
                                      <p:to>
                                        <p:strVal val="visible"/>
                                      </p:to>
                                    </p:set>
                                    <p:animEffect transition="in" filter="wedge">
                                      <p:cBhvr>
                                        <p:cTn id="12" dur="2000"/>
                                        <p:tgtEl>
                                          <p:spTgt spid="29702"/>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9703"/>
                                        </p:tgtEl>
                                        <p:attrNameLst>
                                          <p:attrName>style.visibility</p:attrName>
                                        </p:attrNameLst>
                                      </p:cBhvr>
                                      <p:to>
                                        <p:strVal val="visible"/>
                                      </p:to>
                                    </p:set>
                                    <p:animEffect transition="in" filter="wedge">
                                      <p:cBhvr>
                                        <p:cTn id="17" dur="2000"/>
                                        <p:tgtEl>
                                          <p:spTgt spid="29703"/>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wedge">
                                      <p:cBhvr>
                                        <p:cTn id="22" dur="2000"/>
                                        <p:tgtEl>
                                          <p:spTgt spid="29701"/>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29704">
                                            <p:txEl>
                                              <p:pRg st="0" end="0"/>
                                            </p:txEl>
                                          </p:spTgt>
                                        </p:tgtEl>
                                        <p:attrNameLst>
                                          <p:attrName>style.visibility</p:attrName>
                                        </p:attrNameLst>
                                      </p:cBhvr>
                                      <p:to>
                                        <p:strVal val="visible"/>
                                      </p:to>
                                    </p:set>
                                    <p:animEffect transition="in" filter="fade">
                                      <p:cBhvr>
                                        <p:cTn id="27" dur="1000"/>
                                        <p:tgtEl>
                                          <p:spTgt spid="29704">
                                            <p:txEl>
                                              <p:pRg st="0" end="0"/>
                                            </p:txEl>
                                          </p:spTgt>
                                        </p:tgtEl>
                                      </p:cBhvr>
                                    </p:animEffect>
                                    <p:anim calcmode="lin" valueType="num">
                                      <p:cBhvr>
                                        <p:cTn id="28" dur="1000" fill="hold"/>
                                        <p:tgtEl>
                                          <p:spTgt spid="29704">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29704">
                                            <p:txEl>
                                              <p:pRg st="0" end="0"/>
                                            </p:txEl>
                                          </p:spTgt>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9704">
                                            <p:txEl>
                                              <p:pRg st="1" end="1"/>
                                            </p:txEl>
                                          </p:spTgt>
                                        </p:tgtEl>
                                        <p:attrNameLst>
                                          <p:attrName>style.visibility</p:attrName>
                                        </p:attrNameLst>
                                      </p:cBhvr>
                                      <p:to>
                                        <p:strVal val="visible"/>
                                      </p:to>
                                    </p:set>
                                    <p:animEffect transition="in" filter="fade">
                                      <p:cBhvr>
                                        <p:cTn id="32" dur="1000"/>
                                        <p:tgtEl>
                                          <p:spTgt spid="29704">
                                            <p:txEl>
                                              <p:pRg st="1" end="1"/>
                                            </p:txEl>
                                          </p:spTgt>
                                        </p:tgtEl>
                                      </p:cBhvr>
                                    </p:animEffect>
                                    <p:anim calcmode="lin" valueType="num">
                                      <p:cBhvr>
                                        <p:cTn id="33" dur="1000" fill="hold"/>
                                        <p:tgtEl>
                                          <p:spTgt spid="29704">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9704">
                                            <p:txEl>
                                              <p:pRg st="1" end="1"/>
                                            </p:txEl>
                                          </p:spTgt>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9704">
                                            <p:txEl>
                                              <p:pRg st="2" end="2"/>
                                            </p:txEl>
                                          </p:spTgt>
                                        </p:tgtEl>
                                        <p:attrNameLst>
                                          <p:attrName>style.visibility</p:attrName>
                                        </p:attrNameLst>
                                      </p:cBhvr>
                                      <p:to>
                                        <p:strVal val="visible"/>
                                      </p:to>
                                    </p:set>
                                    <p:animEffect transition="in" filter="fade">
                                      <p:cBhvr>
                                        <p:cTn id="37" dur="1000"/>
                                        <p:tgtEl>
                                          <p:spTgt spid="29704">
                                            <p:txEl>
                                              <p:pRg st="2" end="2"/>
                                            </p:txEl>
                                          </p:spTgt>
                                        </p:tgtEl>
                                      </p:cBhvr>
                                    </p:animEffect>
                                    <p:anim calcmode="lin" valueType="num">
                                      <p:cBhvr>
                                        <p:cTn id="38" dur="1000" fill="hold"/>
                                        <p:tgtEl>
                                          <p:spTgt spid="29704">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29704">
                                            <p:txEl>
                                              <p:pRg st="2" end="2"/>
                                            </p:txEl>
                                          </p:spTgt>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704">
                                            <p:txEl>
                                              <p:pRg st="3" end="3"/>
                                            </p:txEl>
                                          </p:spTgt>
                                        </p:tgtEl>
                                        <p:attrNameLst>
                                          <p:attrName>style.visibility</p:attrName>
                                        </p:attrNameLst>
                                      </p:cBhvr>
                                      <p:to>
                                        <p:strVal val="visible"/>
                                      </p:to>
                                    </p:set>
                                    <p:animEffect transition="in" filter="fade">
                                      <p:cBhvr>
                                        <p:cTn id="42" dur="1000"/>
                                        <p:tgtEl>
                                          <p:spTgt spid="29704">
                                            <p:txEl>
                                              <p:pRg st="3" end="3"/>
                                            </p:txEl>
                                          </p:spTgt>
                                        </p:tgtEl>
                                      </p:cBhvr>
                                    </p:animEffect>
                                    <p:anim calcmode="lin" valueType="num">
                                      <p:cBhvr>
                                        <p:cTn id="43" dur="1000" fill="hold"/>
                                        <p:tgtEl>
                                          <p:spTgt spid="2970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29704">
                                            <p:txEl>
                                              <p:pRg st="3" end="3"/>
                                            </p:txEl>
                                          </p:spTgt>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29704">
                                            <p:txEl>
                                              <p:pRg st="4" end="4"/>
                                            </p:txEl>
                                          </p:spTgt>
                                        </p:tgtEl>
                                        <p:attrNameLst>
                                          <p:attrName>style.visibility</p:attrName>
                                        </p:attrNameLst>
                                      </p:cBhvr>
                                      <p:to>
                                        <p:strVal val="visible"/>
                                      </p:to>
                                    </p:set>
                                    <p:animEffect transition="in" filter="fade">
                                      <p:cBhvr>
                                        <p:cTn id="47" dur="1000"/>
                                        <p:tgtEl>
                                          <p:spTgt spid="29704">
                                            <p:txEl>
                                              <p:pRg st="4" end="4"/>
                                            </p:txEl>
                                          </p:spTgt>
                                        </p:tgtEl>
                                      </p:cBhvr>
                                    </p:animEffect>
                                    <p:anim calcmode="lin" valueType="num">
                                      <p:cBhvr>
                                        <p:cTn id="48" dur="1000" fill="hold"/>
                                        <p:tgtEl>
                                          <p:spTgt spid="29704">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2970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3" name="Group 16"/>
          <p:cNvGrpSpPr>
            <a:grpSpLocks/>
          </p:cNvGrpSpPr>
          <p:nvPr/>
        </p:nvGrpSpPr>
        <p:grpSpPr bwMode="auto">
          <a:xfrm>
            <a:off x="0" y="0"/>
            <a:ext cx="9144000" cy="1428750"/>
            <a:chOff x="0" y="0"/>
            <a:chExt cx="5760" cy="900"/>
          </a:xfrm>
        </p:grpSpPr>
        <p:pic>
          <p:nvPicPr>
            <p:cNvPr id="44039" name="Picture 17"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4040" name="Picture 18"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4041" name="Picture 19"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4042" name="Picture 20"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4043" name="Picture 21"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4044" name="Picture 22"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4045" name="Picture 23"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4" name="Rectangle 2"/>
          <p:cNvSpPr>
            <a:spLocks noGrp="1" noChangeArrowheads="1"/>
          </p:cNvSpPr>
          <p:nvPr>
            <p:ph type="title"/>
          </p:nvPr>
        </p:nvSpPr>
        <p:spPr>
          <a:xfrm>
            <a:off x="457200" y="-26988"/>
            <a:ext cx="8229600" cy="1143001"/>
          </a:xfrm>
        </p:spPr>
        <p:txBody>
          <a:bodyPr/>
          <a:lstStyle/>
          <a:p>
            <a:pPr eaLnBrk="1" hangingPunct="1"/>
            <a:r>
              <a:rPr lang="bg-BG" sz="5400" smtClean="0">
                <a:solidFill>
                  <a:srgbClr val="800000"/>
                </a:solidFill>
                <a:latin typeface="Monotype Corsiva" pitchFamily="66" charset="0"/>
              </a:rPr>
              <a:t>Златно сечение</a:t>
            </a:r>
          </a:p>
        </p:txBody>
      </p:sp>
      <p:sp>
        <p:nvSpPr>
          <p:cNvPr id="30724" name="Rectangle 4"/>
          <p:cNvSpPr>
            <a:spLocks noChangeArrowheads="1"/>
          </p:cNvSpPr>
          <p:nvPr/>
        </p:nvSpPr>
        <p:spPr bwMode="auto">
          <a:xfrm>
            <a:off x="250825" y="1576388"/>
            <a:ext cx="4465638" cy="2716212"/>
          </a:xfrm>
          <a:prstGeom prst="rect">
            <a:avLst/>
          </a:prstGeom>
          <a:noFill/>
          <a:ln w="9525">
            <a:noFill/>
            <a:miter lim="800000"/>
            <a:headEnd/>
            <a:tailEnd/>
          </a:ln>
        </p:spPr>
        <p:txBody>
          <a:bodyPr>
            <a:spAutoFit/>
          </a:bodyPr>
          <a:lstStyle/>
          <a:p>
            <a:pPr indent="354013" algn="ctr"/>
            <a:r>
              <a:rPr lang="bg-BG" sz="2800" b="1">
                <a:solidFill>
                  <a:srgbClr val="800000"/>
                </a:solidFill>
                <a:latin typeface="Monotype Corsiva" pitchFamily="66" charset="0"/>
              </a:rPr>
              <a:t>В пирамидите</a:t>
            </a:r>
          </a:p>
          <a:p>
            <a:pPr indent="354013"/>
            <a:r>
              <a:rPr lang="en-US" sz="1800">
                <a:latin typeface="Palatino Linotype" pitchFamily="18" charset="0"/>
              </a:rPr>
              <a:t> </a:t>
            </a:r>
            <a:r>
              <a:rPr lang="ru-RU" sz="1800">
                <a:solidFill>
                  <a:srgbClr val="006600"/>
                </a:solidFill>
                <a:latin typeface="Palatino Linotype" pitchFamily="18" charset="0"/>
              </a:rPr>
              <a:t>Няма писмени доказателства </a:t>
            </a:r>
            <a:r>
              <a:rPr lang="en-US" sz="1800">
                <a:solidFill>
                  <a:srgbClr val="006600"/>
                </a:solidFill>
                <a:latin typeface="Palatino Linotype" pitchFamily="18" charset="0"/>
              </a:rPr>
              <a:t> </a:t>
            </a:r>
            <a:r>
              <a:rPr lang="ru-RU" sz="1800">
                <a:solidFill>
                  <a:srgbClr val="006600"/>
                </a:solidFill>
                <a:latin typeface="Palatino Linotype" pitchFamily="18" charset="0"/>
              </a:rPr>
              <a:t>египтяните да са знаели за "златно сечение". Но е факт, че то е използвано при </a:t>
            </a:r>
            <a:r>
              <a:rPr lang="en-US" sz="1800">
                <a:solidFill>
                  <a:srgbClr val="006600"/>
                </a:solidFill>
                <a:latin typeface="Palatino Linotype" pitchFamily="18" charset="0"/>
              </a:rPr>
              <a:t> </a:t>
            </a:r>
            <a:r>
              <a:rPr lang="ru-RU" sz="1800">
                <a:solidFill>
                  <a:srgbClr val="006600"/>
                </a:solidFill>
                <a:latin typeface="Palatino Linotype" pitchFamily="18" charset="0"/>
              </a:rPr>
              <a:t>строежа на пирамидите. При Хеопсовата пирамида съотношението между височината и </a:t>
            </a:r>
            <a:r>
              <a:rPr lang="en-US" sz="1800">
                <a:solidFill>
                  <a:srgbClr val="006600"/>
                </a:solidFill>
                <a:latin typeface="Palatino Linotype" pitchFamily="18" charset="0"/>
              </a:rPr>
              <a:t> </a:t>
            </a:r>
            <a:r>
              <a:rPr lang="ru-RU" sz="1800">
                <a:solidFill>
                  <a:srgbClr val="006600"/>
                </a:solidFill>
                <a:latin typeface="Palatino Linotype" pitchFamily="18" charset="0"/>
              </a:rPr>
              <a:t>половината от страната е "златно" - т.е. приблизително 1,618</a:t>
            </a:r>
            <a:r>
              <a:rPr lang="bg-BG" sz="1800">
                <a:solidFill>
                  <a:srgbClr val="006600"/>
                </a:solidFill>
                <a:latin typeface="Palatino Linotype" pitchFamily="18" charset="0"/>
              </a:rPr>
              <a:t>.</a:t>
            </a:r>
          </a:p>
        </p:txBody>
      </p:sp>
      <p:sp>
        <p:nvSpPr>
          <p:cNvPr id="30728" name="Rectangle 8"/>
          <p:cNvSpPr>
            <a:spLocks noChangeArrowheads="1"/>
          </p:cNvSpPr>
          <p:nvPr/>
        </p:nvSpPr>
        <p:spPr bwMode="auto">
          <a:xfrm>
            <a:off x="5076825" y="1600200"/>
            <a:ext cx="3816350" cy="3844925"/>
          </a:xfrm>
          <a:prstGeom prst="rect">
            <a:avLst/>
          </a:prstGeom>
          <a:noFill/>
          <a:ln w="9525">
            <a:noFill/>
            <a:miter lim="800000"/>
            <a:headEnd/>
            <a:tailEnd/>
          </a:ln>
        </p:spPr>
        <p:txBody>
          <a:bodyPr anchor="ctr">
            <a:spAutoFit/>
          </a:bodyPr>
          <a:lstStyle/>
          <a:p>
            <a:pPr algn="ctr"/>
            <a:r>
              <a:rPr lang="ru-RU" sz="2800" b="1">
                <a:solidFill>
                  <a:srgbClr val="800000"/>
                </a:solidFill>
                <a:latin typeface="Monotype Corsiva" pitchFamily="66" charset="0"/>
              </a:rPr>
              <a:t>В архитектурата</a:t>
            </a:r>
          </a:p>
          <a:p>
            <a:r>
              <a:rPr lang="ru-RU" sz="1800">
                <a:solidFill>
                  <a:srgbClr val="006600"/>
                </a:solidFill>
                <a:latin typeface="Palatino Linotype" pitchFamily="18" charset="0"/>
              </a:rPr>
              <a:t>Отделните архитектурни елементи могат само със съотношението на размерите си да доставят наслада на окото като благозвучен акорд, независимо от това за какво служат, какво изобразяват и от какъв материал са изпълнени. Това са ту Златното сечение, ту два събрани триъгълника в съотношение на Златното сечение, ту обикновени квадрати</a:t>
            </a:r>
            <a:r>
              <a:rPr lang="ru-RU">
                <a:solidFill>
                  <a:srgbClr val="006600"/>
                </a:solidFill>
                <a:latin typeface="Palatino Linotype" pitchFamily="18" charset="0"/>
              </a:rPr>
              <a:t>.</a:t>
            </a:r>
          </a:p>
        </p:txBody>
      </p:sp>
      <p:pic>
        <p:nvPicPr>
          <p:cNvPr id="30733" name="Picture 13" descr="GoldenArc5"/>
          <p:cNvPicPr>
            <a:picLocks noChangeAspect="1" noChangeArrowheads="1"/>
          </p:cNvPicPr>
          <p:nvPr/>
        </p:nvPicPr>
        <p:blipFill>
          <a:blip r:embed="rId3"/>
          <a:srcRect/>
          <a:stretch>
            <a:fillRect/>
          </a:stretch>
        </p:blipFill>
        <p:spPr bwMode="auto">
          <a:xfrm>
            <a:off x="323850" y="4568825"/>
            <a:ext cx="2305050" cy="1668463"/>
          </a:xfrm>
          <a:prstGeom prst="rect">
            <a:avLst/>
          </a:prstGeom>
          <a:noFill/>
          <a:ln w="9525">
            <a:noFill/>
            <a:miter lim="800000"/>
            <a:headEnd/>
            <a:tailEnd/>
          </a:ln>
        </p:spPr>
      </p:pic>
      <p:pic>
        <p:nvPicPr>
          <p:cNvPr id="30735" name="Picture 15" descr="pyra8"/>
          <p:cNvPicPr>
            <a:picLocks noChangeAspect="1" noChangeArrowheads="1"/>
          </p:cNvPicPr>
          <p:nvPr/>
        </p:nvPicPr>
        <p:blipFill>
          <a:blip r:embed="rId4"/>
          <a:srcRect/>
          <a:stretch>
            <a:fillRect/>
          </a:stretch>
        </p:blipFill>
        <p:spPr bwMode="auto">
          <a:xfrm>
            <a:off x="2627313" y="4573588"/>
            <a:ext cx="2339975" cy="1663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fade">
                                      <p:cBhvr>
                                        <p:cTn id="12" dur="1000"/>
                                        <p:tgtEl>
                                          <p:spTgt spid="30724"/>
                                        </p:tgtEl>
                                      </p:cBhvr>
                                    </p:animEffect>
                                    <p:anim calcmode="lin" valueType="num">
                                      <p:cBhvr>
                                        <p:cTn id="13" dur="1000" fill="hold"/>
                                        <p:tgtEl>
                                          <p:spTgt spid="30724"/>
                                        </p:tgtEl>
                                        <p:attrNameLst>
                                          <p:attrName>ppt_x</p:attrName>
                                        </p:attrNameLst>
                                      </p:cBhvr>
                                      <p:tavLst>
                                        <p:tav tm="0">
                                          <p:val>
                                            <p:strVal val="#ppt_x"/>
                                          </p:val>
                                        </p:tav>
                                        <p:tav tm="100000">
                                          <p:val>
                                            <p:strVal val="#ppt_x"/>
                                          </p:val>
                                        </p:tav>
                                      </p:tavLst>
                                    </p:anim>
                                    <p:anim calcmode="lin" valueType="num">
                                      <p:cBhvr>
                                        <p:cTn id="14" dur="1000" fill="hold"/>
                                        <p:tgtEl>
                                          <p:spTgt spid="307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0728"/>
                                        </p:tgtEl>
                                        <p:attrNameLst>
                                          <p:attrName>style.visibility</p:attrName>
                                        </p:attrNameLst>
                                      </p:cBhvr>
                                      <p:to>
                                        <p:strVal val="visible"/>
                                      </p:to>
                                    </p:set>
                                    <p:animEffect transition="in" filter="fade">
                                      <p:cBhvr>
                                        <p:cTn id="19" dur="1000"/>
                                        <p:tgtEl>
                                          <p:spTgt spid="30728"/>
                                        </p:tgtEl>
                                      </p:cBhvr>
                                    </p:animEffect>
                                    <p:anim calcmode="lin" valueType="num">
                                      <p:cBhvr>
                                        <p:cTn id="20" dur="1000" fill="hold"/>
                                        <p:tgtEl>
                                          <p:spTgt spid="30728"/>
                                        </p:tgtEl>
                                        <p:attrNameLst>
                                          <p:attrName>ppt_x</p:attrName>
                                        </p:attrNameLst>
                                      </p:cBhvr>
                                      <p:tavLst>
                                        <p:tav tm="0">
                                          <p:val>
                                            <p:strVal val="#ppt_x"/>
                                          </p:val>
                                        </p:tav>
                                        <p:tav tm="100000">
                                          <p:val>
                                            <p:strVal val="#ppt_x"/>
                                          </p:val>
                                        </p:tav>
                                      </p:tavLst>
                                    </p:anim>
                                    <p:anim calcmode="lin" valueType="num">
                                      <p:cBhvr>
                                        <p:cTn id="21" dur="1000" fill="hold"/>
                                        <p:tgtEl>
                                          <p:spTgt spid="3072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0" presetClass="entr" presetSubtype="0" fill="hold" nodeType="clickEffect">
                                  <p:stCondLst>
                                    <p:cond delay="0"/>
                                  </p:stCondLst>
                                  <p:childTnLst>
                                    <p:set>
                                      <p:cBhvr>
                                        <p:cTn id="25" dur="1" fill="hold">
                                          <p:stCondLst>
                                            <p:cond delay="0"/>
                                          </p:stCondLst>
                                        </p:cTn>
                                        <p:tgtEl>
                                          <p:spTgt spid="30735"/>
                                        </p:tgtEl>
                                        <p:attrNameLst>
                                          <p:attrName>style.visibility</p:attrName>
                                        </p:attrNameLst>
                                      </p:cBhvr>
                                      <p:to>
                                        <p:strVal val="visible"/>
                                      </p:to>
                                    </p:set>
                                    <p:animEffect transition="in" filter="wedge">
                                      <p:cBhvr>
                                        <p:cTn id="26" dur="2000"/>
                                        <p:tgtEl>
                                          <p:spTgt spid="30735"/>
                                        </p:tgtEl>
                                      </p:cBhvr>
                                    </p:animEffect>
                                  </p:childTnLst>
                                </p:cTn>
                              </p:par>
                              <p:par>
                                <p:cTn id="27" presetID="20" presetClass="entr" presetSubtype="0" fill="hold" nodeType="withEffect">
                                  <p:stCondLst>
                                    <p:cond delay="0"/>
                                  </p:stCondLst>
                                  <p:childTnLst>
                                    <p:set>
                                      <p:cBhvr>
                                        <p:cTn id="28" dur="1" fill="hold">
                                          <p:stCondLst>
                                            <p:cond delay="0"/>
                                          </p:stCondLst>
                                        </p:cTn>
                                        <p:tgtEl>
                                          <p:spTgt spid="30733"/>
                                        </p:tgtEl>
                                        <p:attrNameLst>
                                          <p:attrName>style.visibility</p:attrName>
                                        </p:attrNameLst>
                                      </p:cBhvr>
                                      <p:to>
                                        <p:strVal val="visible"/>
                                      </p:to>
                                    </p:set>
                                    <p:animEffect transition="in" filter="wedge">
                                      <p:cBhvr>
                                        <p:cTn id="29" dur="20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724" grpId="0"/>
      <p:bldP spid="307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0"/>
          <p:cNvGrpSpPr>
            <a:grpSpLocks/>
          </p:cNvGrpSpPr>
          <p:nvPr/>
        </p:nvGrpSpPr>
        <p:grpSpPr bwMode="auto">
          <a:xfrm>
            <a:off x="0" y="0"/>
            <a:ext cx="9144000" cy="1428750"/>
            <a:chOff x="0" y="0"/>
            <a:chExt cx="5760" cy="900"/>
          </a:xfrm>
        </p:grpSpPr>
        <p:pic>
          <p:nvPicPr>
            <p:cNvPr id="36872" name="Picture 1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6873" name="Picture 1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6874" name="Picture 1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6875" name="Picture 1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6876" name="Picture 1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6877" name="Picture 1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6878" name="Picture 1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23555" name="Content Placeholder 2"/>
          <p:cNvSpPr>
            <a:spLocks noGrp="1"/>
          </p:cNvSpPr>
          <p:nvPr>
            <p:ph idx="1"/>
          </p:nvPr>
        </p:nvSpPr>
        <p:spPr>
          <a:xfrm>
            <a:off x="4067175" y="1557338"/>
            <a:ext cx="4752975" cy="2159000"/>
          </a:xfrm>
        </p:spPr>
        <p:txBody>
          <a:bodyPr/>
          <a:lstStyle/>
          <a:p>
            <a:pPr algn="ctr" eaLnBrk="1" hangingPunct="1">
              <a:buFontTx/>
              <a:buNone/>
            </a:pPr>
            <a:r>
              <a:rPr lang="en-US" sz="2400" b="1" smtClean="0">
                <a:latin typeface="Palatino Linotype" pitchFamily="18" charset="0"/>
              </a:rPr>
              <a:t>Тя се описва от последователни елементи, отношението на чиито дължини се представя от числото 1.618.</a:t>
            </a:r>
            <a:r>
              <a:rPr lang="bg-BG" sz="2400" b="1" smtClean="0">
                <a:latin typeface="Palatino Linotype" pitchFamily="18" charset="0"/>
              </a:rPr>
              <a:t> </a:t>
            </a:r>
          </a:p>
        </p:txBody>
      </p:sp>
      <p:sp>
        <p:nvSpPr>
          <p:cNvPr id="4" name="Rectangle 2"/>
          <p:cNvSpPr>
            <a:spLocks noGrp="1" noChangeArrowheads="1"/>
          </p:cNvSpPr>
          <p:nvPr>
            <p:ph type="title"/>
          </p:nvPr>
        </p:nvSpPr>
        <p:spPr>
          <a:xfrm>
            <a:off x="539750" y="0"/>
            <a:ext cx="8229600" cy="1143000"/>
          </a:xfrm>
        </p:spPr>
        <p:txBody>
          <a:bodyPr/>
          <a:lstStyle/>
          <a:p>
            <a:pPr eaLnBrk="1" hangingPunct="1"/>
            <a:r>
              <a:rPr lang="en-US" sz="2400" b="1" smtClean="0"/>
              <a:t/>
            </a:r>
            <a:br>
              <a:rPr lang="en-US" sz="2400" b="1" smtClean="0"/>
            </a:br>
            <a:r>
              <a:rPr lang="en-US" sz="2400" b="1" smtClean="0">
                <a:solidFill>
                  <a:srgbClr val="800000"/>
                </a:solidFill>
                <a:latin typeface="Arial Narrow" pitchFamily="34" charset="0"/>
              </a:rPr>
              <a:t/>
            </a:r>
            <a:br>
              <a:rPr lang="en-US" sz="2400" b="1" smtClean="0">
                <a:solidFill>
                  <a:srgbClr val="800000"/>
                </a:solidFill>
                <a:latin typeface="Arial Narrow" pitchFamily="34" charset="0"/>
              </a:rPr>
            </a:br>
            <a:r>
              <a:rPr lang="bg-BG" smtClean="0">
                <a:solidFill>
                  <a:srgbClr val="800000"/>
                </a:solidFill>
                <a:latin typeface="Monotype Corsiva" pitchFamily="66" charset="0"/>
              </a:rPr>
              <a:t>Спиралата на Фибоначи в Магурата</a:t>
            </a:r>
            <a:r>
              <a:rPr lang="en-US" b="1" smtClean="0"/>
              <a:t/>
            </a:r>
            <a:br>
              <a:rPr lang="en-US" b="1" smtClean="0"/>
            </a:br>
            <a:endParaRPr lang="bg-BG" smtClean="0">
              <a:solidFill>
                <a:srgbClr val="800000"/>
              </a:solidFill>
              <a:latin typeface="Monotype Corsiva" pitchFamily="66" charset="0"/>
            </a:endParaRPr>
          </a:p>
        </p:txBody>
      </p:sp>
      <p:pic>
        <p:nvPicPr>
          <p:cNvPr id="23557" name="Picture 2" descr="magura%20060">
            <a:hlinkClick r:id="rId3"/>
          </p:cNvPr>
          <p:cNvPicPr>
            <a:picLocks noChangeAspect="1" noChangeArrowheads="1"/>
          </p:cNvPicPr>
          <p:nvPr/>
        </p:nvPicPr>
        <p:blipFill>
          <a:blip r:embed="rId4"/>
          <a:srcRect/>
          <a:stretch>
            <a:fillRect/>
          </a:stretch>
        </p:blipFill>
        <p:spPr bwMode="auto">
          <a:xfrm>
            <a:off x="323850" y="1484313"/>
            <a:ext cx="3563938" cy="2668587"/>
          </a:xfrm>
          <a:prstGeom prst="rect">
            <a:avLst/>
          </a:prstGeom>
          <a:noFill/>
          <a:ln w="9525">
            <a:noFill/>
            <a:miter lim="800000"/>
            <a:headEnd/>
            <a:tailEnd/>
          </a:ln>
        </p:spPr>
      </p:pic>
      <p:pic>
        <p:nvPicPr>
          <p:cNvPr id="23558" name="Picture 3" descr="http://kikowsky.blog.bg/photos/97628/%D1%84%D0%B8%D0%B1%D0%BE%D0%BD%D0%B0%D1%87%D0%B8/fibonachi%201(1).jpg">
            <a:hlinkClick r:id="rId5"/>
          </p:cNvPr>
          <p:cNvPicPr>
            <a:picLocks noChangeAspect="1" noChangeArrowheads="1"/>
          </p:cNvPicPr>
          <p:nvPr/>
        </p:nvPicPr>
        <p:blipFill>
          <a:blip r:embed="rId6" r:link="rId7"/>
          <a:srcRect/>
          <a:stretch>
            <a:fillRect/>
          </a:stretch>
        </p:blipFill>
        <p:spPr bwMode="auto">
          <a:xfrm>
            <a:off x="1979613" y="4868863"/>
            <a:ext cx="4953000" cy="895350"/>
          </a:xfrm>
          <a:prstGeom prst="rect">
            <a:avLst/>
          </a:prstGeom>
          <a:noFill/>
          <a:ln w="9525">
            <a:noFill/>
            <a:miter lim="800000"/>
            <a:headEnd/>
            <a:tailEnd/>
          </a:ln>
        </p:spPr>
      </p:pic>
      <p:sp>
        <p:nvSpPr>
          <p:cNvPr id="23559" name="Rectangle 5"/>
          <p:cNvSpPr>
            <a:spLocks noChangeArrowheads="1"/>
          </p:cNvSpPr>
          <p:nvPr/>
        </p:nvSpPr>
        <p:spPr bwMode="auto">
          <a:xfrm>
            <a:off x="0" y="4335463"/>
            <a:ext cx="9144000" cy="460375"/>
          </a:xfrm>
          <a:prstGeom prst="rect">
            <a:avLst/>
          </a:prstGeom>
          <a:noFill/>
          <a:ln w="9525">
            <a:noFill/>
            <a:miter lim="800000"/>
            <a:headEnd/>
            <a:tailEnd/>
          </a:ln>
        </p:spPr>
        <p:txBody>
          <a:bodyPr anchor="ctr">
            <a:spAutoFit/>
          </a:bodyPr>
          <a:lstStyle/>
          <a:p>
            <a:pPr algn="ctr"/>
            <a:r>
              <a:rPr lang="en-US" sz="2400" b="1">
                <a:latin typeface="Palatino Linotype" pitchFamily="18" charset="0"/>
              </a:rPr>
              <a:t>На та</a:t>
            </a:r>
            <a:r>
              <a:rPr lang="bg-BG" sz="2400" b="1">
                <a:latin typeface="Palatino Linotype" pitchFamily="18" charset="0"/>
              </a:rPr>
              <a:t>зи</a:t>
            </a:r>
            <a:r>
              <a:rPr lang="en-US" sz="2400" b="1">
                <a:latin typeface="Palatino Linotype" pitchFamily="18" charset="0"/>
              </a:rPr>
              <a:t> снимка обърнете внимание на следното:</a:t>
            </a:r>
          </a:p>
        </p:txBody>
      </p:sp>
      <p:sp>
        <p:nvSpPr>
          <p:cNvPr id="23560" name="Rectangle 6"/>
          <p:cNvSpPr>
            <a:spLocks noChangeArrowheads="1"/>
          </p:cNvSpPr>
          <p:nvPr/>
        </p:nvSpPr>
        <p:spPr bwMode="auto">
          <a:xfrm>
            <a:off x="1547813" y="5876925"/>
            <a:ext cx="5981700" cy="461963"/>
          </a:xfrm>
          <a:prstGeom prst="rect">
            <a:avLst/>
          </a:prstGeom>
          <a:noFill/>
          <a:ln w="9525">
            <a:noFill/>
            <a:miter lim="800000"/>
            <a:headEnd/>
            <a:tailEnd/>
          </a:ln>
        </p:spPr>
        <p:txBody>
          <a:bodyPr wrap="none" anchor="ctr">
            <a:spAutoFit/>
          </a:bodyPr>
          <a:lstStyle/>
          <a:p>
            <a:pPr algn="ctr"/>
            <a:r>
              <a:rPr lang="en-US" sz="2400" b="1">
                <a:latin typeface="Palatino Linotype" pitchFamily="18" charset="0"/>
              </a:rPr>
              <a:t>Тук виждаме числата 8 и 5, както и 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fade">
                                      <p:cBhvr>
                                        <p:cTn id="12" dur="1000"/>
                                        <p:tgtEl>
                                          <p:spTgt spid="23555">
                                            <p:txEl>
                                              <p:pRg st="0" end="0"/>
                                            </p:txEl>
                                          </p:spTgt>
                                        </p:tgtEl>
                                      </p:cBhvr>
                                    </p:animEffect>
                                    <p:anim calcmode="lin" valueType="num">
                                      <p:cBhvr>
                                        <p:cTn id="13"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23557"/>
                                        </p:tgtEl>
                                        <p:attrNameLst>
                                          <p:attrName>style.visibility</p:attrName>
                                        </p:attrNameLst>
                                      </p:cBhvr>
                                      <p:to>
                                        <p:strVal val="visible"/>
                                      </p:to>
                                    </p:set>
                                    <p:animEffect transition="in" filter="wedge">
                                      <p:cBhvr>
                                        <p:cTn id="19" dur="2000"/>
                                        <p:tgtEl>
                                          <p:spTgt spid="2355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3559">
                                            <p:txEl>
                                              <p:pRg st="0" end="0"/>
                                            </p:txEl>
                                          </p:spTgt>
                                        </p:tgtEl>
                                        <p:attrNameLst>
                                          <p:attrName>style.visibility</p:attrName>
                                        </p:attrNameLst>
                                      </p:cBhvr>
                                      <p:to>
                                        <p:strVal val="visible"/>
                                      </p:to>
                                    </p:set>
                                    <p:animEffect transition="in" filter="fade">
                                      <p:cBhvr>
                                        <p:cTn id="24" dur="1000"/>
                                        <p:tgtEl>
                                          <p:spTgt spid="23559">
                                            <p:txEl>
                                              <p:pRg st="0" end="0"/>
                                            </p:txEl>
                                          </p:spTgt>
                                        </p:tgtEl>
                                      </p:cBhvr>
                                    </p:animEffect>
                                    <p:anim calcmode="lin" valueType="num">
                                      <p:cBhvr>
                                        <p:cTn id="25" dur="1000" fill="hold"/>
                                        <p:tgtEl>
                                          <p:spTgt spid="2355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35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23558"/>
                                        </p:tgtEl>
                                        <p:attrNameLst>
                                          <p:attrName>style.visibility</p:attrName>
                                        </p:attrNameLst>
                                      </p:cBhvr>
                                      <p:to>
                                        <p:strVal val="visible"/>
                                      </p:to>
                                    </p:set>
                                    <p:animEffect transition="in" filter="wedge">
                                      <p:cBhvr>
                                        <p:cTn id="31" dur="2000"/>
                                        <p:tgtEl>
                                          <p:spTgt spid="23558"/>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23560">
                                            <p:txEl>
                                              <p:pRg st="0" end="0"/>
                                            </p:txEl>
                                          </p:spTgt>
                                        </p:tgtEl>
                                        <p:attrNameLst>
                                          <p:attrName>style.visibility</p:attrName>
                                        </p:attrNameLst>
                                      </p:cBhvr>
                                      <p:to>
                                        <p:strVal val="visible"/>
                                      </p:to>
                                    </p:set>
                                    <p:animEffect transition="in" filter="fade">
                                      <p:cBhvr>
                                        <p:cTn id="36" dur="1000"/>
                                        <p:tgtEl>
                                          <p:spTgt spid="23560">
                                            <p:txEl>
                                              <p:pRg st="0" end="0"/>
                                            </p:txEl>
                                          </p:spTgt>
                                        </p:tgtEl>
                                      </p:cBhvr>
                                    </p:animEffect>
                                    <p:anim calcmode="lin" valueType="num">
                                      <p:cBhvr>
                                        <p:cTn id="37" dur="1000" fill="hold"/>
                                        <p:tgtEl>
                                          <p:spTgt spid="23560">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2356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179388" y="1557338"/>
            <a:ext cx="4679950" cy="1108075"/>
          </a:xfrm>
        </p:spPr>
        <p:txBody>
          <a:bodyPr/>
          <a:lstStyle/>
          <a:p>
            <a:pPr eaLnBrk="1" hangingPunct="1">
              <a:buFontTx/>
              <a:buNone/>
            </a:pPr>
            <a:r>
              <a:rPr lang="bg-BG" sz="2400" b="1" smtClean="0">
                <a:latin typeface="Palatino Linotype" pitchFamily="18" charset="0"/>
              </a:rPr>
              <a:t>	</a:t>
            </a:r>
            <a:r>
              <a:rPr lang="en-US" sz="2400" b="1" smtClean="0">
                <a:latin typeface="Palatino Linotype" pitchFamily="18" charset="0"/>
              </a:rPr>
              <a:t>Oбърнете внимание на лъчите на слънцето</a:t>
            </a:r>
            <a:r>
              <a:rPr lang="en-US" sz="2000" b="1" smtClean="0"/>
              <a:t>:</a:t>
            </a:r>
            <a:endParaRPr lang="en-US" sz="2000" smtClean="0"/>
          </a:p>
        </p:txBody>
      </p:sp>
      <p:grpSp>
        <p:nvGrpSpPr>
          <p:cNvPr id="37890" name="Group 10"/>
          <p:cNvGrpSpPr>
            <a:grpSpLocks/>
          </p:cNvGrpSpPr>
          <p:nvPr/>
        </p:nvGrpSpPr>
        <p:grpSpPr bwMode="auto">
          <a:xfrm>
            <a:off x="0" y="0"/>
            <a:ext cx="9144000" cy="1428750"/>
            <a:chOff x="0" y="0"/>
            <a:chExt cx="5760" cy="900"/>
          </a:xfrm>
        </p:grpSpPr>
        <p:pic>
          <p:nvPicPr>
            <p:cNvPr id="37898" name="Picture 11"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37899" name="Picture 12"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37900" name="Picture 13"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37901" name="Picture 14"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37902" name="Picture 15"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37903" name="Picture 16"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37904" name="Picture 17"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3789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pic>
        <p:nvPicPr>
          <p:cNvPr id="24581" name="Picture 1" descr="http://kikowsky.blog.bg/photos/97628/%D1%84%D0%B8%D0%B1%D0%BE%D0%BD%D0%B0%D1%87%D0%B8/magura%20041.jpg">
            <a:hlinkClick r:id="rId3"/>
          </p:cNvPr>
          <p:cNvPicPr>
            <a:picLocks noChangeAspect="1" noChangeArrowheads="1"/>
          </p:cNvPicPr>
          <p:nvPr/>
        </p:nvPicPr>
        <p:blipFill>
          <a:blip r:embed="rId4" r:link="rId5"/>
          <a:srcRect/>
          <a:stretch>
            <a:fillRect/>
          </a:stretch>
        </p:blipFill>
        <p:spPr bwMode="auto">
          <a:xfrm>
            <a:off x="5580063" y="1412875"/>
            <a:ext cx="3336925" cy="2501900"/>
          </a:xfrm>
          <a:prstGeom prst="rect">
            <a:avLst/>
          </a:prstGeom>
          <a:noFill/>
          <a:ln w="9525">
            <a:noFill/>
            <a:miter lim="800000"/>
            <a:headEnd/>
            <a:tailEnd/>
          </a:ln>
        </p:spPr>
      </p:pic>
      <p:sp>
        <p:nvSpPr>
          <p:cNvPr id="37893" name="Rectangle 3"/>
          <p:cNvSpPr>
            <a:spLocks noChangeArrowheads="1"/>
          </p:cNvSpPr>
          <p:nvPr/>
        </p:nvSpPr>
        <p:spPr bwMode="auto">
          <a:xfrm>
            <a:off x="0" y="3806825"/>
            <a:ext cx="184150" cy="731838"/>
          </a:xfrm>
          <a:prstGeom prst="rect">
            <a:avLst/>
          </a:prstGeom>
          <a:noFill/>
          <a:ln w="9525">
            <a:noFill/>
            <a:miter lim="800000"/>
            <a:headEnd/>
            <a:tailEnd/>
          </a:ln>
        </p:spPr>
        <p:txBody>
          <a:bodyPr wrap="none" anchor="ctr">
            <a:spAutoFit/>
          </a:bodyPr>
          <a:lstStyle/>
          <a:p>
            <a:r>
              <a:rPr lang="en-US" sz="1200" b="1">
                <a:solidFill>
                  <a:srgbClr val="AAAAAA"/>
                </a:solidFill>
                <a:latin typeface="Tahoma" pitchFamily="34" charset="0"/>
                <a:ea typeface="Times New Roman" pitchFamily="18" charset="0"/>
                <a:cs typeface="Tahoma" pitchFamily="34" charset="0"/>
              </a:rPr>
              <a:t/>
            </a:r>
            <a:br>
              <a:rPr lang="en-US" sz="1200" b="1">
                <a:solidFill>
                  <a:srgbClr val="AAAAAA"/>
                </a:solidFill>
                <a:latin typeface="Tahoma" pitchFamily="34" charset="0"/>
                <a:ea typeface="Times New Roman" pitchFamily="18" charset="0"/>
                <a:cs typeface="Tahoma" pitchFamily="34" charset="0"/>
              </a:rPr>
            </a:br>
            <a:r>
              <a:rPr lang="en-US" sz="1200" b="1">
                <a:solidFill>
                  <a:srgbClr val="AAAAAA"/>
                </a:solidFill>
                <a:latin typeface="Tahoma" pitchFamily="34" charset="0"/>
                <a:ea typeface="Times New Roman" pitchFamily="18" charset="0"/>
                <a:cs typeface="Tahoma" pitchFamily="34" charset="0"/>
              </a:rPr>
              <a:t/>
            </a:r>
            <a:br>
              <a:rPr lang="en-US" sz="1200" b="1">
                <a:solidFill>
                  <a:srgbClr val="AAAAAA"/>
                </a:solidFill>
                <a:latin typeface="Tahoma" pitchFamily="34" charset="0"/>
                <a:ea typeface="Times New Roman" pitchFamily="18" charset="0"/>
                <a:cs typeface="Tahoma" pitchFamily="34" charset="0"/>
              </a:rPr>
            </a:br>
            <a:endParaRPr lang="en-US" sz="1800">
              <a:ea typeface="Times New Roman" pitchFamily="18" charset="0"/>
              <a:cs typeface="Tahoma" pitchFamily="34" charset="0"/>
            </a:endParaRPr>
          </a:p>
        </p:txBody>
      </p:sp>
      <p:sp>
        <p:nvSpPr>
          <p:cNvPr id="37894"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pic>
        <p:nvPicPr>
          <p:cNvPr id="24584" name="Picture 4" descr="http://kikowsky.blog.bg/photos/97628/%D1%84%D0%B8%D0%B1%D0%BE%D0%BD%D0%B0%D1%87%D0%B8/fibonachi%202.jpg">
            <a:hlinkClick r:id="rId6"/>
          </p:cNvPr>
          <p:cNvPicPr>
            <a:picLocks noChangeAspect="1" noChangeArrowheads="1"/>
          </p:cNvPicPr>
          <p:nvPr/>
        </p:nvPicPr>
        <p:blipFill>
          <a:blip r:embed="rId7" r:link="rId8"/>
          <a:srcRect/>
          <a:stretch>
            <a:fillRect/>
          </a:stretch>
        </p:blipFill>
        <p:spPr bwMode="auto">
          <a:xfrm>
            <a:off x="5651500" y="4149725"/>
            <a:ext cx="3311525" cy="2482850"/>
          </a:xfrm>
          <a:prstGeom prst="rect">
            <a:avLst/>
          </a:prstGeom>
          <a:noFill/>
          <a:ln w="9525">
            <a:noFill/>
            <a:miter lim="800000"/>
            <a:headEnd/>
            <a:tailEnd/>
          </a:ln>
        </p:spPr>
      </p:pic>
      <p:sp>
        <p:nvSpPr>
          <p:cNvPr id="24585" name="Rectangle 24"/>
          <p:cNvSpPr>
            <a:spLocks noChangeArrowheads="1"/>
          </p:cNvSpPr>
          <p:nvPr/>
        </p:nvSpPr>
        <p:spPr bwMode="auto">
          <a:xfrm>
            <a:off x="250825" y="3357563"/>
            <a:ext cx="5113338" cy="3013075"/>
          </a:xfrm>
          <a:prstGeom prst="rect">
            <a:avLst/>
          </a:prstGeom>
          <a:noFill/>
          <a:ln w="9525">
            <a:noFill/>
            <a:miter lim="800000"/>
            <a:headEnd/>
            <a:tailEnd/>
          </a:ln>
        </p:spPr>
        <p:txBody>
          <a:bodyPr>
            <a:spAutoFit/>
          </a:bodyPr>
          <a:lstStyle/>
          <a:p>
            <a:r>
              <a:rPr lang="en-US" sz="2400" b="1">
                <a:latin typeface="Palatino Linotype" pitchFamily="18" charset="0"/>
              </a:rPr>
              <a:t>В лъчите му са </a:t>
            </a:r>
            <a:r>
              <a:rPr lang="bg-BG" sz="2400" b="1">
                <a:latin typeface="Palatino Linotype" pitchFamily="18" charset="0"/>
              </a:rPr>
              <a:t>п</a:t>
            </a:r>
            <a:r>
              <a:rPr lang="en-US" sz="2400" b="1">
                <a:latin typeface="Palatino Linotype" pitchFamily="18" charset="0"/>
              </a:rPr>
              <a:t>редставени числата 3, 5, 8, 13, 18, 21. Отделните числа са обозначени с нарочни разделения.</a:t>
            </a:r>
            <a:br>
              <a:rPr lang="en-US" sz="2400" b="1">
                <a:latin typeface="Palatino Linotype" pitchFamily="18" charset="0"/>
              </a:rPr>
            </a:br>
            <a:r>
              <a:rPr lang="en-US" sz="2400" b="1">
                <a:latin typeface="Palatino Linotype" pitchFamily="18" charset="0"/>
              </a:rPr>
              <a:t>5/3 = 1.66666</a:t>
            </a:r>
            <a:br>
              <a:rPr lang="en-US" sz="2400" b="1">
                <a:latin typeface="Palatino Linotype" pitchFamily="18" charset="0"/>
              </a:rPr>
            </a:br>
            <a:r>
              <a:rPr lang="en-US" sz="2400" b="1">
                <a:latin typeface="Palatino Linotype" pitchFamily="18" charset="0"/>
              </a:rPr>
              <a:t>8/5 = 1.6</a:t>
            </a:r>
            <a:br>
              <a:rPr lang="en-US" sz="2400" b="1">
                <a:latin typeface="Palatino Linotype" pitchFamily="18" charset="0"/>
              </a:rPr>
            </a:br>
            <a:r>
              <a:rPr lang="en-US" sz="2400" b="1">
                <a:latin typeface="Palatino Linotype" pitchFamily="18" charset="0"/>
              </a:rPr>
              <a:t>13/8 = 1.625</a:t>
            </a:r>
            <a:br>
              <a:rPr lang="en-US" sz="2400" b="1">
                <a:latin typeface="Palatino Linotype" pitchFamily="18" charset="0"/>
              </a:rPr>
            </a:br>
            <a:r>
              <a:rPr lang="en-US" sz="2400" b="1">
                <a:latin typeface="Palatino Linotype" pitchFamily="18" charset="0"/>
              </a:rPr>
              <a:t>21/13 = 1.61538</a:t>
            </a:r>
          </a:p>
        </p:txBody>
      </p:sp>
      <p:sp>
        <p:nvSpPr>
          <p:cNvPr id="24586" name="Rectangle 25"/>
          <p:cNvSpPr>
            <a:spLocks noChangeArrowheads="1"/>
          </p:cNvSpPr>
          <p:nvPr/>
        </p:nvSpPr>
        <p:spPr bwMode="auto">
          <a:xfrm>
            <a:off x="0" y="0"/>
            <a:ext cx="9144000" cy="762000"/>
          </a:xfrm>
          <a:prstGeom prst="rect">
            <a:avLst/>
          </a:prstGeom>
          <a:noFill/>
          <a:ln w="9525">
            <a:noFill/>
            <a:miter lim="800000"/>
            <a:headEnd/>
            <a:tailEnd/>
          </a:ln>
        </p:spPr>
        <p:txBody>
          <a:bodyPr>
            <a:spAutoFit/>
          </a:bodyPr>
          <a:lstStyle/>
          <a:p>
            <a:pPr algn="ctr"/>
            <a:r>
              <a:rPr lang="bg-BG" sz="4400">
                <a:solidFill>
                  <a:srgbClr val="800000"/>
                </a:solidFill>
                <a:latin typeface="Monotype Corsiva" pitchFamily="66" charset="0"/>
              </a:rPr>
              <a:t> Златното сечение в</a:t>
            </a:r>
            <a:r>
              <a:rPr lang="en-US" sz="4400">
                <a:solidFill>
                  <a:srgbClr val="800000"/>
                </a:solidFill>
                <a:latin typeface="Monotype Corsiva" pitchFamily="66" charset="0"/>
              </a:rPr>
              <a:t> </a:t>
            </a:r>
            <a:r>
              <a:rPr lang="bg-BG" sz="4400">
                <a:solidFill>
                  <a:srgbClr val="800000"/>
                </a:solidFill>
                <a:latin typeface="Monotype Corsiva" pitchFamily="66" charset="0"/>
              </a:rPr>
              <a:t>Магурата</a:t>
            </a:r>
            <a:endParaRPr lang="en-US" sz="4400">
              <a:solidFill>
                <a:srgbClr val="800000"/>
              </a:solidFill>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86">
                                            <p:txEl>
                                              <p:pRg st="0" end="0"/>
                                            </p:txEl>
                                          </p:spTgt>
                                        </p:tgtEl>
                                        <p:attrNameLst>
                                          <p:attrName>style.visibility</p:attrName>
                                        </p:attrNameLst>
                                      </p:cBhvr>
                                      <p:to>
                                        <p:strVal val="visible"/>
                                      </p:to>
                                    </p:set>
                                    <p:animEffect transition="in" filter="fade">
                                      <p:cBhvr>
                                        <p:cTn id="7" dur="2000"/>
                                        <p:tgtEl>
                                          <p:spTgt spid="24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4578">
                                            <p:txEl>
                                              <p:pRg st="0" end="0"/>
                                            </p:txEl>
                                          </p:spTgt>
                                        </p:tgtEl>
                                        <p:attrNameLst>
                                          <p:attrName>style.visibility</p:attrName>
                                        </p:attrNameLst>
                                      </p:cBhvr>
                                      <p:to>
                                        <p:strVal val="visible"/>
                                      </p:to>
                                    </p:set>
                                    <p:animEffect transition="in" filter="fade">
                                      <p:cBhvr>
                                        <p:cTn id="12" dur="1000"/>
                                        <p:tgtEl>
                                          <p:spTgt spid="24578">
                                            <p:txEl>
                                              <p:pRg st="0" end="0"/>
                                            </p:txEl>
                                          </p:spTgt>
                                        </p:tgtEl>
                                      </p:cBhvr>
                                    </p:animEffect>
                                    <p:anim calcmode="lin" valueType="num">
                                      <p:cBhvr>
                                        <p:cTn id="13" dur="10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45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24581"/>
                                        </p:tgtEl>
                                        <p:attrNameLst>
                                          <p:attrName>style.visibility</p:attrName>
                                        </p:attrNameLst>
                                      </p:cBhvr>
                                      <p:to>
                                        <p:strVal val="visible"/>
                                      </p:to>
                                    </p:set>
                                    <p:animEffect transition="in" filter="wedge">
                                      <p:cBhvr>
                                        <p:cTn id="19" dur="2000"/>
                                        <p:tgtEl>
                                          <p:spTgt spid="24581"/>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4585">
                                            <p:txEl>
                                              <p:pRg st="0" end="0"/>
                                            </p:txEl>
                                          </p:spTgt>
                                        </p:tgtEl>
                                        <p:attrNameLst>
                                          <p:attrName>style.visibility</p:attrName>
                                        </p:attrNameLst>
                                      </p:cBhvr>
                                      <p:to>
                                        <p:strVal val="visible"/>
                                      </p:to>
                                    </p:set>
                                    <p:animEffect transition="in" filter="fade">
                                      <p:cBhvr>
                                        <p:cTn id="24" dur="1000"/>
                                        <p:tgtEl>
                                          <p:spTgt spid="24585">
                                            <p:txEl>
                                              <p:pRg st="0" end="0"/>
                                            </p:txEl>
                                          </p:spTgt>
                                        </p:tgtEl>
                                      </p:cBhvr>
                                    </p:animEffect>
                                    <p:anim calcmode="lin" valueType="num">
                                      <p:cBhvr>
                                        <p:cTn id="25" dur="1000" fill="hold"/>
                                        <p:tgtEl>
                                          <p:spTgt spid="2458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458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0" presetClass="entr" presetSubtype="0" fill="hold" nodeType="clickEffect">
                                  <p:stCondLst>
                                    <p:cond delay="0"/>
                                  </p:stCondLst>
                                  <p:childTnLst>
                                    <p:set>
                                      <p:cBhvr>
                                        <p:cTn id="30" dur="1" fill="hold">
                                          <p:stCondLst>
                                            <p:cond delay="0"/>
                                          </p:stCondLst>
                                        </p:cTn>
                                        <p:tgtEl>
                                          <p:spTgt spid="24584"/>
                                        </p:tgtEl>
                                        <p:attrNameLst>
                                          <p:attrName>style.visibility</p:attrName>
                                        </p:attrNameLst>
                                      </p:cBhvr>
                                      <p:to>
                                        <p:strVal val="visible"/>
                                      </p:to>
                                    </p:set>
                                    <p:animEffect transition="in" filter="wedge">
                                      <p:cBhvr>
                                        <p:cTn id="31" dur="20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8"/>
          <p:cNvGrpSpPr>
            <a:grpSpLocks/>
          </p:cNvGrpSpPr>
          <p:nvPr/>
        </p:nvGrpSpPr>
        <p:grpSpPr bwMode="auto">
          <a:xfrm>
            <a:off x="0" y="0"/>
            <a:ext cx="9144000" cy="1428750"/>
            <a:chOff x="0" y="0"/>
            <a:chExt cx="5760" cy="900"/>
          </a:xfrm>
        </p:grpSpPr>
        <p:pic>
          <p:nvPicPr>
            <p:cNvPr id="45063"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5064"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5065"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5066"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5067"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5068"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5069"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3314" name="Rectangle 2"/>
          <p:cNvSpPr>
            <a:spLocks noGrp="1" noChangeArrowheads="1"/>
          </p:cNvSpPr>
          <p:nvPr>
            <p:ph type="title"/>
          </p:nvPr>
        </p:nvSpPr>
        <p:spPr>
          <a:xfrm>
            <a:off x="457200" y="-242888"/>
            <a:ext cx="8229600" cy="1143001"/>
          </a:xfrm>
        </p:spPr>
        <p:txBody>
          <a:bodyPr/>
          <a:lstStyle/>
          <a:p>
            <a:pPr eaLnBrk="1" hangingPunct="1"/>
            <a:r>
              <a:rPr lang="bg-BG" sz="5400" smtClean="0">
                <a:solidFill>
                  <a:srgbClr val="800000"/>
                </a:solidFill>
                <a:latin typeface="Monotype Corsiva" pitchFamily="66" charset="0"/>
              </a:rPr>
              <a:t>Финанси</a:t>
            </a:r>
          </a:p>
        </p:txBody>
      </p:sp>
      <p:pic>
        <p:nvPicPr>
          <p:cNvPr id="13316" name="Picture 4" descr="http://paper.standartnews.com/images/articles/orig_155529_bg.jpg"/>
          <p:cNvPicPr>
            <a:picLocks noGrp="1" noChangeAspect="1" noChangeArrowheads="1"/>
          </p:cNvPicPr>
          <p:nvPr>
            <p:ph type="body" idx="1"/>
          </p:nvPr>
        </p:nvPicPr>
        <p:blipFill>
          <a:blip r:embed="rId3" r:link="rId4"/>
          <a:srcRect/>
          <a:stretch>
            <a:fillRect/>
          </a:stretch>
        </p:blipFill>
        <p:spPr>
          <a:xfrm>
            <a:off x="323850" y="1554163"/>
            <a:ext cx="4392613" cy="2738437"/>
          </a:xfrm>
        </p:spPr>
      </p:pic>
      <p:sp>
        <p:nvSpPr>
          <p:cNvPr id="13317" name="Text Box 5"/>
          <p:cNvSpPr txBox="1">
            <a:spLocks noChangeArrowheads="1"/>
          </p:cNvSpPr>
          <p:nvPr/>
        </p:nvSpPr>
        <p:spPr bwMode="auto">
          <a:xfrm>
            <a:off x="250825" y="4365625"/>
            <a:ext cx="5111750" cy="2225675"/>
          </a:xfrm>
          <a:prstGeom prst="rect">
            <a:avLst/>
          </a:prstGeom>
          <a:noFill/>
          <a:ln w="9525">
            <a:noFill/>
            <a:miter lim="800000"/>
            <a:headEnd/>
            <a:tailEnd/>
          </a:ln>
        </p:spPr>
        <p:txBody>
          <a:bodyPr>
            <a:spAutoFit/>
          </a:bodyPr>
          <a:lstStyle/>
          <a:p>
            <a:r>
              <a:rPr lang="ru-RU" b="1">
                <a:solidFill>
                  <a:srgbClr val="006600"/>
                </a:solidFill>
                <a:latin typeface="Palatino Linotype" pitchFamily="18" charset="0"/>
              </a:rPr>
              <a:t>Дилърите се кланят на италианския математик Фибоначи, магическият му ред властва на финансовия пазар.</a:t>
            </a:r>
          </a:p>
          <a:p>
            <a:r>
              <a:rPr lang="en-US" b="1">
                <a:solidFill>
                  <a:srgbClr val="006600"/>
                </a:solidFill>
                <a:latin typeface="Palatino Linotype" pitchFamily="18" charset="0"/>
              </a:rPr>
              <a:t>Интересът към числата на Фибоначи като начин за предсказване на пазарите</a:t>
            </a:r>
            <a:r>
              <a:rPr lang="bg-BG" b="1">
                <a:solidFill>
                  <a:srgbClr val="006600"/>
                </a:solidFill>
                <a:latin typeface="Palatino Linotype" pitchFamily="18" charset="0"/>
              </a:rPr>
              <a:t> </a:t>
            </a:r>
            <a:r>
              <a:rPr lang="ru-RU" b="1">
                <a:solidFill>
                  <a:srgbClr val="006600"/>
                </a:solidFill>
                <a:latin typeface="Palatino Linotype" pitchFamily="18" charset="0"/>
              </a:rPr>
              <a:t>води началото си от 30-те години на </a:t>
            </a:r>
            <a:r>
              <a:rPr lang="en-US" b="1">
                <a:solidFill>
                  <a:srgbClr val="006600"/>
                </a:solidFill>
                <a:latin typeface="Palatino Linotype" pitchFamily="18" charset="0"/>
              </a:rPr>
              <a:t>XX</a:t>
            </a:r>
            <a:r>
              <a:rPr lang="ru-RU" b="1">
                <a:solidFill>
                  <a:srgbClr val="006600"/>
                </a:solidFill>
                <a:latin typeface="Palatino Linotype" pitchFamily="18" charset="0"/>
              </a:rPr>
              <a:t> век.</a:t>
            </a:r>
            <a:r>
              <a:rPr lang="ru-RU">
                <a:solidFill>
                  <a:srgbClr val="006600"/>
                </a:solidFill>
                <a:latin typeface="Palatino Linotype" pitchFamily="18" charset="0"/>
              </a:rPr>
              <a:t> </a:t>
            </a:r>
            <a:endParaRPr lang="bg-BG">
              <a:solidFill>
                <a:srgbClr val="006600"/>
              </a:solidFill>
              <a:latin typeface="Palatino Linotype" pitchFamily="18" charset="0"/>
            </a:endParaRPr>
          </a:p>
        </p:txBody>
      </p:sp>
      <p:sp>
        <p:nvSpPr>
          <p:cNvPr id="13318" name="Rectangle 6"/>
          <p:cNvSpPr>
            <a:spLocks noChangeArrowheads="1"/>
          </p:cNvSpPr>
          <p:nvPr/>
        </p:nvSpPr>
        <p:spPr bwMode="auto">
          <a:xfrm>
            <a:off x="5364163" y="1700213"/>
            <a:ext cx="3529012" cy="4359275"/>
          </a:xfrm>
          <a:prstGeom prst="rect">
            <a:avLst/>
          </a:prstGeom>
          <a:noFill/>
          <a:ln w="9525">
            <a:noFill/>
            <a:miter lim="800000"/>
            <a:headEnd/>
            <a:tailEnd/>
          </a:ln>
        </p:spPr>
        <p:txBody>
          <a:bodyPr anchor="ctr">
            <a:spAutoFit/>
          </a:bodyPr>
          <a:lstStyle/>
          <a:p>
            <a:r>
              <a:rPr lang="bg-BG" b="1">
                <a:solidFill>
                  <a:srgbClr val="006600"/>
                </a:solidFill>
                <a:latin typeface="Palatino Linotype" pitchFamily="18" charset="0"/>
              </a:rPr>
              <a:t>Ако се разровите из Интернет, търсейки нещо за Фибоначи, ще попаднете на повече финансови сайтове, отколкото на математически. Забелязано е, че вълните, описващи колебанията на котировките на ценните книжа, съответстват на реда на Фибоначи и ги наричат вълни на Елиот.</a:t>
            </a:r>
            <a:r>
              <a:rPr lang="bg-BG" b="1">
                <a:latin typeface="Palatino Linotype" pitchFamily="18" charset="0"/>
              </a:rPr>
              <a:t> </a:t>
            </a:r>
            <a:endParaRPr lang="ru-RU" b="1">
              <a:latin typeface="Palatino Linotype" pitchFamily="18" charset="0"/>
            </a:endParaRPr>
          </a:p>
        </p:txBody>
      </p:sp>
      <p:sp>
        <p:nvSpPr>
          <p:cNvPr id="13319" name="Rectangle 7"/>
          <p:cNvSpPr>
            <a:spLocks noChangeArrowheads="1"/>
          </p:cNvSpPr>
          <p:nvPr/>
        </p:nvSpPr>
        <p:spPr bwMode="auto">
          <a:xfrm>
            <a:off x="2411413" y="549275"/>
            <a:ext cx="4727575" cy="519113"/>
          </a:xfrm>
          <a:prstGeom prst="rect">
            <a:avLst/>
          </a:prstGeom>
          <a:noFill/>
          <a:ln w="9525">
            <a:noFill/>
            <a:miter lim="800000"/>
            <a:headEnd/>
            <a:tailEnd/>
          </a:ln>
        </p:spPr>
        <p:txBody>
          <a:bodyPr wrap="none">
            <a:spAutoFit/>
          </a:bodyPr>
          <a:lstStyle/>
          <a:p>
            <a:r>
              <a:rPr lang="bg-BG" sz="2800" b="1">
                <a:solidFill>
                  <a:srgbClr val="800000"/>
                </a:solidFill>
                <a:latin typeface="Monotype Corsiva" pitchFamily="66" charset="0"/>
              </a:rPr>
              <a:t>Числата на Бога движат борсите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fade">
                                      <p:cBhvr>
                                        <p:cTn id="7" dur="2000"/>
                                        <p:tgtEl>
                                          <p:spTgt spid="133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14"/>
                                        </p:tgtEl>
                                        <p:attrNameLst>
                                          <p:attrName>style.visibility</p:attrName>
                                        </p:attrNameLst>
                                      </p:cBhvr>
                                      <p:to>
                                        <p:strVal val="visible"/>
                                      </p:to>
                                    </p:set>
                                    <p:animEffect transition="in" filter="fade">
                                      <p:cBhvr>
                                        <p:cTn id="10" dur="2000"/>
                                        <p:tgtEl>
                                          <p:spTgt spid="13314"/>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13316"/>
                                        </p:tgtEl>
                                        <p:attrNameLst>
                                          <p:attrName>style.visibility</p:attrName>
                                        </p:attrNameLst>
                                      </p:cBhvr>
                                      <p:to>
                                        <p:strVal val="visible"/>
                                      </p:to>
                                    </p:set>
                                    <p:animEffect transition="in" filter="wedge">
                                      <p:cBhvr>
                                        <p:cTn id="15" dur="2000"/>
                                        <p:tgtEl>
                                          <p:spTgt spid="13316"/>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3318"/>
                                        </p:tgtEl>
                                        <p:attrNameLst>
                                          <p:attrName>style.visibility</p:attrName>
                                        </p:attrNameLst>
                                      </p:cBhvr>
                                      <p:to>
                                        <p:strVal val="visible"/>
                                      </p:to>
                                    </p:set>
                                    <p:animEffect transition="in" filter="fade">
                                      <p:cBhvr>
                                        <p:cTn id="20" dur="1000"/>
                                        <p:tgtEl>
                                          <p:spTgt spid="13318"/>
                                        </p:tgtEl>
                                      </p:cBhvr>
                                    </p:animEffect>
                                    <p:anim calcmode="lin" valueType="num">
                                      <p:cBhvr>
                                        <p:cTn id="21" dur="1000" fill="hold"/>
                                        <p:tgtEl>
                                          <p:spTgt spid="13318"/>
                                        </p:tgtEl>
                                        <p:attrNameLst>
                                          <p:attrName>ppt_x</p:attrName>
                                        </p:attrNameLst>
                                      </p:cBhvr>
                                      <p:tavLst>
                                        <p:tav tm="0">
                                          <p:val>
                                            <p:strVal val="#ppt_x"/>
                                          </p:val>
                                        </p:tav>
                                        <p:tav tm="100000">
                                          <p:val>
                                            <p:strVal val="#ppt_x"/>
                                          </p:val>
                                        </p:tav>
                                      </p:tavLst>
                                    </p:anim>
                                    <p:anim calcmode="lin" valueType="num">
                                      <p:cBhvr>
                                        <p:cTn id="22" dur="1000" fill="hold"/>
                                        <p:tgtEl>
                                          <p:spTgt spid="1331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13317"/>
                                        </p:tgtEl>
                                        <p:attrNameLst>
                                          <p:attrName>style.visibility</p:attrName>
                                        </p:attrNameLst>
                                      </p:cBhvr>
                                      <p:to>
                                        <p:strVal val="visible"/>
                                      </p:to>
                                    </p:set>
                                    <p:animEffect transition="in" filter="fade">
                                      <p:cBhvr>
                                        <p:cTn id="27" dur="1000"/>
                                        <p:tgtEl>
                                          <p:spTgt spid="13317"/>
                                        </p:tgtEl>
                                      </p:cBhvr>
                                    </p:animEffect>
                                    <p:anim calcmode="lin" valueType="num">
                                      <p:cBhvr>
                                        <p:cTn id="28" dur="1000" fill="hold"/>
                                        <p:tgtEl>
                                          <p:spTgt spid="13317"/>
                                        </p:tgtEl>
                                        <p:attrNameLst>
                                          <p:attrName>ppt_x</p:attrName>
                                        </p:attrNameLst>
                                      </p:cBhvr>
                                      <p:tavLst>
                                        <p:tav tm="0">
                                          <p:val>
                                            <p:strVal val="#ppt_x"/>
                                          </p:val>
                                        </p:tav>
                                        <p:tav tm="100000">
                                          <p:val>
                                            <p:strVal val="#ppt_x"/>
                                          </p:val>
                                        </p:tav>
                                      </p:tavLst>
                                    </p:anim>
                                    <p:anim calcmode="lin" valueType="num">
                                      <p:cBhvr>
                                        <p:cTn id="29" dur="1000" fill="hold"/>
                                        <p:tgtEl>
                                          <p:spTgt spid="13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7" grpId="0"/>
      <p:bldP spid="13318" grpId="0"/>
      <p:bldP spid="133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endParaRPr lang="en-US" smtClean="0"/>
          </a:p>
        </p:txBody>
      </p:sp>
      <p:sp>
        <p:nvSpPr>
          <p:cNvPr id="47107" name="Rectangle 3"/>
          <p:cNvSpPr>
            <a:spLocks noGrp="1" noChangeArrowheads="1"/>
          </p:cNvSpPr>
          <p:nvPr>
            <p:ph type="body" idx="1"/>
          </p:nvPr>
        </p:nvSpPr>
        <p:spPr>
          <a:xfrm>
            <a:off x="468313" y="1557338"/>
            <a:ext cx="8229600" cy="3773487"/>
          </a:xfrm>
        </p:spPr>
        <p:txBody>
          <a:bodyPr/>
          <a:lstStyle/>
          <a:p>
            <a:pPr>
              <a:defRPr/>
            </a:pPr>
            <a:r>
              <a:rPr lang="ru-RU" sz="2200" b="1" kern="1200" dirty="0" smtClean="0">
                <a:solidFill>
                  <a:srgbClr val="006600"/>
                </a:solidFill>
                <a:latin typeface="Palatino Linotype" pitchFamily="18" charset="0"/>
              </a:rPr>
              <a:t>Числата на Фибоначи безспорно са част от естествената хармония, която е приятно да се усеща, приятно изглежда и даже приятно звучи.</a:t>
            </a:r>
          </a:p>
          <a:p>
            <a:pPr>
              <a:defRPr/>
            </a:pPr>
            <a:r>
              <a:rPr lang="ru-RU" sz="2200" b="1" kern="1200" dirty="0" smtClean="0">
                <a:solidFill>
                  <a:srgbClr val="006600"/>
                </a:solidFill>
                <a:latin typeface="Palatino Linotype" pitchFamily="18" charset="0"/>
              </a:rPr>
              <a:t>Музиката е основана на 8-степенна октава, като 1, 3, и 5-та нота създават основата на всички акорди. </a:t>
            </a:r>
          </a:p>
          <a:p>
            <a:pPr>
              <a:defRPr/>
            </a:pPr>
            <a:r>
              <a:rPr lang="ru-RU" sz="2200" b="1" kern="1200" dirty="0" smtClean="0">
                <a:solidFill>
                  <a:srgbClr val="006600"/>
                </a:solidFill>
                <a:latin typeface="Palatino Linotype" pitchFamily="18" charset="0"/>
              </a:rPr>
              <a:t>На пианото, октавата е представена от 8 бели клавиши и 5 черни – всичко 13. Не е случайно, че музикалната хармония, която, като че ли, носи най-голямо удоволствие, е мажорното шестзвучие. </a:t>
            </a:r>
          </a:p>
          <a:p>
            <a:pPr>
              <a:defRPr/>
            </a:pPr>
            <a:r>
              <a:rPr lang="ru-RU" sz="2200" b="1" kern="1200" dirty="0" smtClean="0">
                <a:solidFill>
                  <a:srgbClr val="006600"/>
                </a:solidFill>
                <a:latin typeface="Palatino Linotype" pitchFamily="18" charset="0"/>
              </a:rPr>
              <a:t>Само на 0.006966 повече от точното Златно сечение, съотношенията на мажорното шестзвучие предизвикват приятни колебания в охлюва на вътрешното ухо – орган, който едва ли случайно има форма на логаритмична спирала.</a:t>
            </a:r>
            <a:endParaRPr lang="bg-BG" sz="2200" b="1" kern="1200" dirty="0" smtClean="0">
              <a:solidFill>
                <a:srgbClr val="006600"/>
              </a:solidFill>
              <a:latin typeface="Palatino Linotype" pitchFamily="18" charset="0"/>
            </a:endParaRPr>
          </a:p>
        </p:txBody>
      </p:sp>
      <p:grpSp>
        <p:nvGrpSpPr>
          <p:cNvPr id="46083" name="Group 8"/>
          <p:cNvGrpSpPr>
            <a:grpSpLocks/>
          </p:cNvGrpSpPr>
          <p:nvPr/>
        </p:nvGrpSpPr>
        <p:grpSpPr bwMode="auto">
          <a:xfrm>
            <a:off x="0" y="0"/>
            <a:ext cx="9144000" cy="1428750"/>
            <a:chOff x="0" y="0"/>
            <a:chExt cx="5760" cy="900"/>
          </a:xfrm>
        </p:grpSpPr>
        <p:pic>
          <p:nvPicPr>
            <p:cNvPr id="46085"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6086"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6087"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6088"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6089"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6090"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6091"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47116" name="Text Box 12"/>
          <p:cNvSpPr txBox="1">
            <a:spLocks noChangeArrowheads="1"/>
          </p:cNvSpPr>
          <p:nvPr/>
        </p:nvSpPr>
        <p:spPr bwMode="auto">
          <a:xfrm>
            <a:off x="179388" y="260350"/>
            <a:ext cx="8964612" cy="762000"/>
          </a:xfrm>
          <a:prstGeom prst="rect">
            <a:avLst/>
          </a:prstGeom>
          <a:noFill/>
          <a:ln w="9525">
            <a:noFill/>
            <a:miter lim="800000"/>
            <a:headEnd/>
            <a:tailEnd/>
          </a:ln>
        </p:spPr>
        <p:txBody>
          <a:bodyPr>
            <a:spAutoFit/>
          </a:bodyPr>
          <a:lstStyle/>
          <a:p>
            <a:pPr algn="ctr">
              <a:spcBef>
                <a:spcPct val="50000"/>
              </a:spcBef>
            </a:pPr>
            <a:r>
              <a:rPr lang="bg-BG" sz="4400">
                <a:solidFill>
                  <a:srgbClr val="800000"/>
                </a:solidFill>
                <a:latin typeface="Monotype Corsiva" pitchFamily="66" charset="0"/>
              </a:rPr>
              <a:t>Числата на Фибоначи в музиката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116">
                                            <p:txEl>
                                              <p:pRg st="0" end="0"/>
                                            </p:txEl>
                                          </p:spTgt>
                                        </p:tgtEl>
                                        <p:attrNameLst>
                                          <p:attrName>style.visibility</p:attrName>
                                        </p:attrNameLst>
                                      </p:cBhvr>
                                      <p:to>
                                        <p:strVal val="visible"/>
                                      </p:to>
                                    </p:set>
                                    <p:animEffect transition="in" filter="fade">
                                      <p:cBhvr>
                                        <p:cTn id="7" dur="2000"/>
                                        <p:tgtEl>
                                          <p:spTgt spid="471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47107">
                                            <p:txEl>
                                              <p:pRg st="0" end="0"/>
                                            </p:txEl>
                                          </p:spTgt>
                                        </p:tgtEl>
                                        <p:attrNameLst>
                                          <p:attrName>style.visibility</p:attrName>
                                        </p:attrNameLst>
                                      </p:cBhvr>
                                      <p:to>
                                        <p:strVal val="visible"/>
                                      </p:to>
                                    </p:set>
                                    <p:animEffect transition="in" filter="fade">
                                      <p:cBhvr>
                                        <p:cTn id="12" dur="1000"/>
                                        <p:tgtEl>
                                          <p:spTgt spid="47107">
                                            <p:txEl>
                                              <p:pRg st="0" end="0"/>
                                            </p:txEl>
                                          </p:spTgt>
                                        </p:tgtEl>
                                      </p:cBhvr>
                                    </p:animEffect>
                                    <p:anim calcmode="lin" valueType="num">
                                      <p:cBhvr>
                                        <p:cTn id="13" dur="10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7107">
                                            <p:txEl>
                                              <p:pRg st="0" end="0"/>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7107">
                                            <p:txEl>
                                              <p:pRg st="1" end="1"/>
                                            </p:txEl>
                                          </p:spTgt>
                                        </p:tgtEl>
                                        <p:attrNameLst>
                                          <p:attrName>style.visibility</p:attrName>
                                        </p:attrNameLst>
                                      </p:cBhvr>
                                      <p:to>
                                        <p:strVal val="visible"/>
                                      </p:to>
                                    </p:set>
                                    <p:animEffect transition="in" filter="fade">
                                      <p:cBhvr>
                                        <p:cTn id="17" dur="1000"/>
                                        <p:tgtEl>
                                          <p:spTgt spid="47107">
                                            <p:txEl>
                                              <p:pRg st="1" end="1"/>
                                            </p:txEl>
                                          </p:spTgt>
                                        </p:tgtEl>
                                      </p:cBhvr>
                                    </p:animEffect>
                                    <p:anim calcmode="lin" valueType="num">
                                      <p:cBhvr>
                                        <p:cTn id="18" dur="10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7107">
                                            <p:txEl>
                                              <p:pRg st="1" end="1"/>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7107">
                                            <p:txEl>
                                              <p:pRg st="2" end="2"/>
                                            </p:txEl>
                                          </p:spTgt>
                                        </p:tgtEl>
                                        <p:attrNameLst>
                                          <p:attrName>style.visibility</p:attrName>
                                        </p:attrNameLst>
                                      </p:cBhvr>
                                      <p:to>
                                        <p:strVal val="visible"/>
                                      </p:to>
                                    </p:set>
                                    <p:animEffect transition="in" filter="fade">
                                      <p:cBhvr>
                                        <p:cTn id="22" dur="1000"/>
                                        <p:tgtEl>
                                          <p:spTgt spid="47107">
                                            <p:txEl>
                                              <p:pRg st="2" end="2"/>
                                            </p:txEl>
                                          </p:spTgt>
                                        </p:tgtEl>
                                      </p:cBhvr>
                                    </p:animEffect>
                                    <p:anim calcmode="lin" valueType="num">
                                      <p:cBhvr>
                                        <p:cTn id="23" dur="10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7107">
                                            <p:txEl>
                                              <p:pRg st="2" end="2"/>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7107">
                                            <p:txEl>
                                              <p:pRg st="3" end="3"/>
                                            </p:txEl>
                                          </p:spTgt>
                                        </p:tgtEl>
                                        <p:attrNameLst>
                                          <p:attrName>style.visibility</p:attrName>
                                        </p:attrNameLst>
                                      </p:cBhvr>
                                      <p:to>
                                        <p:strVal val="visible"/>
                                      </p:to>
                                    </p:set>
                                    <p:animEffect transition="in" filter="fade">
                                      <p:cBhvr>
                                        <p:cTn id="27" dur="1000"/>
                                        <p:tgtEl>
                                          <p:spTgt spid="47107">
                                            <p:txEl>
                                              <p:pRg st="3" end="3"/>
                                            </p:txEl>
                                          </p:spTgt>
                                        </p:tgtEl>
                                      </p:cBhvr>
                                    </p:animEffect>
                                    <p:anim calcmode="lin" valueType="num">
                                      <p:cBhvr>
                                        <p:cTn id="28" dur="10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710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endParaRPr lang="en-US" smtClean="0"/>
          </a:p>
        </p:txBody>
      </p:sp>
      <p:sp>
        <p:nvSpPr>
          <p:cNvPr id="48131" name="Rectangle 3"/>
          <p:cNvSpPr>
            <a:spLocks noGrp="1" noChangeArrowheads="1"/>
          </p:cNvSpPr>
          <p:nvPr>
            <p:ph type="body" idx="1"/>
          </p:nvPr>
        </p:nvSpPr>
        <p:spPr>
          <a:xfrm>
            <a:off x="-180975" y="1484313"/>
            <a:ext cx="6265863" cy="4924425"/>
          </a:xfrm>
        </p:spPr>
        <p:txBody>
          <a:bodyPr/>
          <a:lstStyle/>
          <a:p>
            <a:pPr>
              <a:lnSpc>
                <a:spcPct val="90000"/>
              </a:lnSpc>
              <a:buFontTx/>
              <a:buNone/>
              <a:defRPr/>
            </a:pPr>
            <a:r>
              <a:rPr lang="bg-BG" sz="2000" dirty="0" smtClean="0"/>
              <a:t>	</a:t>
            </a:r>
            <a:r>
              <a:rPr lang="ru-RU" sz="2200" b="1" kern="1200" dirty="0" smtClean="0">
                <a:solidFill>
                  <a:srgbClr val="006600"/>
                </a:solidFill>
                <a:latin typeface="Palatino Linotype" pitchFamily="18" charset="0"/>
              </a:rPr>
              <a:t>Льо Корбюзие</a:t>
            </a:r>
            <a:r>
              <a:rPr lang="en-US" sz="2200" b="1" kern="1200" dirty="0" smtClean="0">
                <a:solidFill>
                  <a:srgbClr val="006600"/>
                </a:solidFill>
                <a:latin typeface="Palatino Linotype" pitchFamily="18" charset="0"/>
              </a:rPr>
              <a:t> </a:t>
            </a:r>
            <a:r>
              <a:rPr lang="ru-RU" sz="2200" b="1" kern="1200" dirty="0" smtClean="0">
                <a:solidFill>
                  <a:srgbClr val="006600"/>
                </a:solidFill>
                <a:latin typeface="Palatino Linotype" pitchFamily="18" charset="0"/>
              </a:rPr>
              <a:t>разработва скала от пропорции, която нарекъл</a:t>
            </a:r>
            <a:r>
              <a:rPr lang="en-US" sz="2200" b="1" kern="1200" dirty="0" smtClean="0">
                <a:solidFill>
                  <a:srgbClr val="006600"/>
                </a:solidFill>
                <a:latin typeface="Palatino Linotype" pitchFamily="18" charset="0"/>
              </a:rPr>
              <a:t> </a:t>
            </a:r>
            <a:r>
              <a:rPr lang="en-US" sz="2200" b="1" kern="1200" dirty="0" err="1" smtClean="0">
                <a:solidFill>
                  <a:srgbClr val="006600"/>
                </a:solidFill>
                <a:latin typeface="Palatino Linotype" pitchFamily="18" charset="0"/>
              </a:rPr>
              <a:t>Modulor</a:t>
            </a:r>
            <a:r>
              <a:rPr lang="en-US" sz="2200" b="1" kern="1200" dirty="0" smtClean="0">
                <a:solidFill>
                  <a:srgbClr val="006600"/>
                </a:solidFill>
                <a:latin typeface="Palatino Linotype" pitchFamily="18" charset="0"/>
              </a:rPr>
              <a:t>.</a:t>
            </a:r>
            <a:r>
              <a:rPr lang="bg-BG" sz="2200" b="1" kern="1200" dirty="0" smtClean="0">
                <a:solidFill>
                  <a:srgbClr val="006600"/>
                </a:solidFill>
                <a:latin typeface="Palatino Linotype" pitchFamily="18" charset="0"/>
              </a:rPr>
              <a:t> </a:t>
            </a:r>
          </a:p>
          <a:p>
            <a:pPr>
              <a:lnSpc>
                <a:spcPct val="90000"/>
              </a:lnSpc>
              <a:buFontTx/>
              <a:buNone/>
              <a:defRPr/>
            </a:pPr>
            <a:r>
              <a:rPr lang="bg-BG" sz="2200" b="1" kern="1200" dirty="0" smtClean="0">
                <a:solidFill>
                  <a:srgbClr val="006600"/>
                </a:solidFill>
                <a:latin typeface="Palatino Linotype" pitchFamily="18" charset="0"/>
              </a:rPr>
              <a:t>	</a:t>
            </a:r>
            <a:r>
              <a:rPr lang="ru-RU" sz="2200" b="1" kern="1200" dirty="0" smtClean="0">
                <a:solidFill>
                  <a:srgbClr val="006600"/>
                </a:solidFill>
                <a:latin typeface="Palatino Linotype" pitchFamily="18" charset="0"/>
              </a:rPr>
              <a:t>Тази скала е разработена за архитектурни форми, но скоро е намерила приложение и в други сфери, </a:t>
            </a:r>
          </a:p>
          <a:p>
            <a:pPr>
              <a:lnSpc>
                <a:spcPct val="90000"/>
              </a:lnSpc>
              <a:buFontTx/>
              <a:buNone/>
              <a:defRPr/>
            </a:pPr>
            <a:r>
              <a:rPr lang="ru-RU" sz="2200" b="1" kern="1200" dirty="0" smtClean="0">
                <a:solidFill>
                  <a:srgbClr val="006600"/>
                </a:solidFill>
                <a:latin typeface="Palatino Linotype" pitchFamily="18" charset="0"/>
              </a:rPr>
              <a:t>	в това число в конструирането на печатната страница.</a:t>
            </a:r>
          </a:p>
          <a:p>
            <a:pPr>
              <a:lnSpc>
                <a:spcPct val="90000"/>
              </a:lnSpc>
              <a:buFontTx/>
              <a:buNone/>
              <a:defRPr/>
            </a:pPr>
            <a:r>
              <a:rPr lang="ru-RU" sz="2200" b="1" kern="1200" dirty="0" smtClean="0">
                <a:solidFill>
                  <a:srgbClr val="006600"/>
                </a:solidFill>
                <a:latin typeface="Palatino Linotype" pitchFamily="18" charset="0"/>
              </a:rPr>
              <a:t>	 Опирайки се на принципа на златното сечение, като главни точки, Льо</a:t>
            </a:r>
            <a:r>
              <a:rPr lang="bg-BG" sz="2200" b="1" kern="1200" dirty="0" smtClean="0">
                <a:solidFill>
                  <a:srgbClr val="006600"/>
                </a:solidFill>
                <a:latin typeface="Palatino Linotype" pitchFamily="18" charset="0"/>
              </a:rPr>
              <a:t> </a:t>
            </a:r>
            <a:r>
              <a:rPr lang="ru-RU" sz="2200" b="1" kern="1200" dirty="0" smtClean="0">
                <a:solidFill>
                  <a:srgbClr val="006600"/>
                </a:solidFill>
                <a:latin typeface="Palatino Linotype" pitchFamily="18" charset="0"/>
              </a:rPr>
              <a:t>Корбюзие избрал слънчевия сплит, </a:t>
            </a:r>
          </a:p>
          <a:p>
            <a:pPr>
              <a:lnSpc>
                <a:spcPct val="90000"/>
              </a:lnSpc>
              <a:buFontTx/>
              <a:buNone/>
              <a:defRPr/>
            </a:pPr>
            <a:r>
              <a:rPr lang="ru-RU" sz="2200" b="1" kern="1200" dirty="0" smtClean="0">
                <a:solidFill>
                  <a:srgbClr val="006600"/>
                </a:solidFill>
                <a:latin typeface="Palatino Linotype" pitchFamily="18" charset="0"/>
              </a:rPr>
              <a:t>	върха на главата и края на пръстите на вдигната ръка. </a:t>
            </a:r>
          </a:p>
          <a:p>
            <a:pPr>
              <a:lnSpc>
                <a:spcPct val="90000"/>
              </a:lnSpc>
              <a:buFontTx/>
              <a:buNone/>
              <a:defRPr/>
            </a:pPr>
            <a:r>
              <a:rPr lang="ru-RU" sz="2200" b="1" kern="1200" dirty="0" smtClean="0">
                <a:solidFill>
                  <a:srgbClr val="006600"/>
                </a:solidFill>
                <a:latin typeface="Palatino Linotype" pitchFamily="18" charset="0"/>
              </a:rPr>
              <a:t>	На тази основа Льо Корбюзие получил безкраен ред математически отношения, които широко се използвали в архитектурната практика.</a:t>
            </a:r>
            <a:endParaRPr lang="bg-BG" sz="2200" b="1" kern="1200" dirty="0" smtClean="0">
              <a:solidFill>
                <a:srgbClr val="006600"/>
              </a:solidFill>
              <a:latin typeface="Palatino Linotype" pitchFamily="18" charset="0"/>
            </a:endParaRPr>
          </a:p>
        </p:txBody>
      </p:sp>
      <p:grpSp>
        <p:nvGrpSpPr>
          <p:cNvPr id="47107" name="Group 8"/>
          <p:cNvGrpSpPr>
            <a:grpSpLocks/>
          </p:cNvGrpSpPr>
          <p:nvPr/>
        </p:nvGrpSpPr>
        <p:grpSpPr bwMode="auto">
          <a:xfrm>
            <a:off x="0" y="0"/>
            <a:ext cx="9144000" cy="1428750"/>
            <a:chOff x="0" y="0"/>
            <a:chExt cx="5760" cy="900"/>
          </a:xfrm>
        </p:grpSpPr>
        <p:pic>
          <p:nvPicPr>
            <p:cNvPr id="47110"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47111"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47112"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47113"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47114"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47115"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47116"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pic>
        <p:nvPicPr>
          <p:cNvPr id="47108" name="Picture 12" descr="modulor"/>
          <p:cNvPicPr>
            <a:picLocks noChangeAspect="1" noChangeArrowheads="1"/>
          </p:cNvPicPr>
          <p:nvPr/>
        </p:nvPicPr>
        <p:blipFill>
          <a:blip r:embed="rId3"/>
          <a:srcRect/>
          <a:stretch>
            <a:fillRect/>
          </a:stretch>
        </p:blipFill>
        <p:spPr bwMode="auto">
          <a:xfrm>
            <a:off x="6011863" y="1557338"/>
            <a:ext cx="2925762" cy="3240087"/>
          </a:xfrm>
          <a:prstGeom prst="rect">
            <a:avLst/>
          </a:prstGeom>
          <a:noFill/>
          <a:ln w="9525">
            <a:noFill/>
            <a:miter lim="800000"/>
            <a:headEnd/>
            <a:tailEnd/>
          </a:ln>
        </p:spPr>
      </p:pic>
      <p:sp>
        <p:nvSpPr>
          <p:cNvPr id="13" name="Text Box 12"/>
          <p:cNvSpPr txBox="1">
            <a:spLocks noChangeArrowheads="1"/>
          </p:cNvSpPr>
          <p:nvPr/>
        </p:nvSpPr>
        <p:spPr bwMode="auto">
          <a:xfrm>
            <a:off x="179388" y="260350"/>
            <a:ext cx="8964612" cy="762000"/>
          </a:xfrm>
          <a:prstGeom prst="rect">
            <a:avLst/>
          </a:prstGeom>
          <a:noFill/>
          <a:ln w="9525">
            <a:noFill/>
            <a:miter lim="800000"/>
            <a:headEnd/>
            <a:tailEnd/>
          </a:ln>
        </p:spPr>
        <p:txBody>
          <a:bodyPr>
            <a:spAutoFit/>
          </a:bodyPr>
          <a:lstStyle/>
          <a:p>
            <a:pPr algn="ctr">
              <a:spcBef>
                <a:spcPct val="50000"/>
              </a:spcBef>
            </a:pPr>
            <a:r>
              <a:rPr lang="bg-BG" sz="4400">
                <a:solidFill>
                  <a:srgbClr val="800000"/>
                </a:solidFill>
                <a:latin typeface="Monotype Corsiva" pitchFamily="66" charset="0"/>
              </a:rPr>
              <a:t>Числата на Фибоначи в музиката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1000"/>
                                        <p:tgtEl>
                                          <p:spTgt spid="48131">
                                            <p:txEl>
                                              <p:pRg st="0" end="0"/>
                                            </p:txEl>
                                          </p:spTgt>
                                        </p:tgtEl>
                                      </p:cBhvr>
                                    </p:animEffect>
                                    <p:anim calcmode="lin" valueType="num">
                                      <p:cBhvr>
                                        <p:cTn id="8" dur="10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fade">
                                      <p:cBhvr>
                                        <p:cTn id="12" dur="1000"/>
                                        <p:tgtEl>
                                          <p:spTgt spid="48131">
                                            <p:txEl>
                                              <p:pRg st="1" end="1"/>
                                            </p:txEl>
                                          </p:spTgt>
                                        </p:tgtEl>
                                      </p:cBhvr>
                                    </p:animEffect>
                                    <p:anim calcmode="lin" valueType="num">
                                      <p:cBhvr>
                                        <p:cTn id="13" dur="10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8131">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fade">
                                      <p:cBhvr>
                                        <p:cTn id="17" dur="1000"/>
                                        <p:tgtEl>
                                          <p:spTgt spid="48131">
                                            <p:txEl>
                                              <p:pRg st="2" end="2"/>
                                            </p:txEl>
                                          </p:spTgt>
                                        </p:tgtEl>
                                      </p:cBhvr>
                                    </p:animEffect>
                                    <p:anim calcmode="lin" valueType="num">
                                      <p:cBhvr>
                                        <p:cTn id="18" dur="10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8131">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fade">
                                      <p:cBhvr>
                                        <p:cTn id="22" dur="1000"/>
                                        <p:tgtEl>
                                          <p:spTgt spid="48131">
                                            <p:txEl>
                                              <p:pRg st="3" end="3"/>
                                            </p:txEl>
                                          </p:spTgt>
                                        </p:tgtEl>
                                      </p:cBhvr>
                                    </p:animEffect>
                                    <p:anim calcmode="lin" valueType="num">
                                      <p:cBhvr>
                                        <p:cTn id="23" dur="10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8131">
                                            <p:txEl>
                                              <p:pRg st="3" end="3"/>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fade">
                                      <p:cBhvr>
                                        <p:cTn id="27" dur="1000"/>
                                        <p:tgtEl>
                                          <p:spTgt spid="48131">
                                            <p:txEl>
                                              <p:pRg st="4" end="4"/>
                                            </p:txEl>
                                          </p:spTgt>
                                        </p:tgtEl>
                                      </p:cBhvr>
                                    </p:animEffect>
                                    <p:anim calcmode="lin" valueType="num">
                                      <p:cBhvr>
                                        <p:cTn id="28" dur="1000" fill="hold"/>
                                        <p:tgtEl>
                                          <p:spTgt spid="4813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8131">
                                            <p:txEl>
                                              <p:pRg st="4" end="4"/>
                                            </p:txEl>
                                          </p:spTgt>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fade">
                                      <p:cBhvr>
                                        <p:cTn id="32" dur="1000"/>
                                        <p:tgtEl>
                                          <p:spTgt spid="48131">
                                            <p:txEl>
                                              <p:pRg st="5" end="5"/>
                                            </p:txEl>
                                          </p:spTgt>
                                        </p:tgtEl>
                                      </p:cBhvr>
                                    </p:animEffect>
                                    <p:anim calcmode="lin" valueType="num">
                                      <p:cBhvr>
                                        <p:cTn id="33" dur="1000" fill="hold"/>
                                        <p:tgtEl>
                                          <p:spTgt spid="48131">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8131">
                                            <p:txEl>
                                              <p:pRg st="5" end="5"/>
                                            </p:txEl>
                                          </p:spTgt>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endParaRPr lang="en-US" smtClean="0"/>
          </a:p>
        </p:txBody>
      </p:sp>
      <p:grpSp>
        <p:nvGrpSpPr>
          <p:cNvPr id="50180" name="Group 8"/>
          <p:cNvGrpSpPr>
            <a:grpSpLocks/>
          </p:cNvGrpSpPr>
          <p:nvPr/>
        </p:nvGrpSpPr>
        <p:grpSpPr bwMode="auto">
          <a:xfrm>
            <a:off x="0" y="0"/>
            <a:ext cx="9144000" cy="1428750"/>
            <a:chOff x="0" y="0"/>
            <a:chExt cx="5760" cy="900"/>
          </a:xfrm>
        </p:grpSpPr>
        <p:pic>
          <p:nvPicPr>
            <p:cNvPr id="50181"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50182"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50183"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50184"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50185"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50186"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50187"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
        <p:nvSpPr>
          <p:cNvPr id="13" name="Text Box 12"/>
          <p:cNvSpPr txBox="1">
            <a:spLocks noChangeArrowheads="1"/>
          </p:cNvSpPr>
          <p:nvPr/>
        </p:nvSpPr>
        <p:spPr bwMode="auto">
          <a:xfrm>
            <a:off x="179388" y="260350"/>
            <a:ext cx="8964612" cy="762000"/>
          </a:xfrm>
          <a:prstGeom prst="rect">
            <a:avLst/>
          </a:prstGeom>
          <a:noFill/>
          <a:ln w="9525">
            <a:noFill/>
            <a:miter lim="800000"/>
            <a:headEnd/>
            <a:tailEnd/>
          </a:ln>
        </p:spPr>
        <p:txBody>
          <a:bodyPr>
            <a:spAutoFit/>
          </a:bodyPr>
          <a:lstStyle/>
          <a:p>
            <a:pPr algn="ctr">
              <a:spcBef>
                <a:spcPct val="50000"/>
              </a:spcBef>
            </a:pPr>
            <a:r>
              <a:rPr lang="bg-BG" sz="4400">
                <a:solidFill>
                  <a:srgbClr val="800000"/>
                </a:solidFill>
                <a:latin typeface="Monotype Corsiva" pitchFamily="66" charset="0"/>
              </a:rPr>
              <a:t>Числата на Фибоначи</a:t>
            </a:r>
          </a:p>
        </p:txBody>
      </p:sp>
      <p:sp>
        <p:nvSpPr>
          <p:cNvPr id="50190" name="Text Box 14"/>
          <p:cNvSpPr txBox="1">
            <a:spLocks noChangeArrowheads="1"/>
          </p:cNvSpPr>
          <p:nvPr/>
        </p:nvSpPr>
        <p:spPr bwMode="auto">
          <a:xfrm>
            <a:off x="395288" y="1628775"/>
            <a:ext cx="8569325" cy="396875"/>
          </a:xfrm>
          <a:prstGeom prst="rect">
            <a:avLst/>
          </a:prstGeom>
          <a:noFill/>
          <a:ln w="9525">
            <a:noFill/>
            <a:miter lim="800000"/>
            <a:headEnd/>
            <a:tailEnd/>
          </a:ln>
          <a:effectLst/>
        </p:spPr>
        <p:txBody>
          <a:bodyPr>
            <a:spAutoFit/>
          </a:bodyPr>
          <a:lstStyle/>
          <a:p>
            <a:pPr>
              <a:spcBef>
                <a:spcPct val="50000"/>
              </a:spcBef>
            </a:pPr>
            <a:endParaRPr lang="bg-BG"/>
          </a:p>
        </p:txBody>
      </p:sp>
      <p:sp>
        <p:nvSpPr>
          <p:cNvPr id="50192" name="Rectangle 16"/>
          <p:cNvSpPr>
            <a:spLocks noChangeArrowheads="1"/>
          </p:cNvSpPr>
          <p:nvPr/>
        </p:nvSpPr>
        <p:spPr bwMode="auto">
          <a:xfrm>
            <a:off x="539750" y="1628775"/>
            <a:ext cx="8064500" cy="5421313"/>
          </a:xfrm>
          <a:prstGeom prst="rect">
            <a:avLst/>
          </a:prstGeom>
          <a:noFill/>
          <a:ln w="9525">
            <a:noFill/>
            <a:miter lim="800000"/>
            <a:headEnd/>
            <a:tailEnd/>
          </a:ln>
          <a:effectLst/>
        </p:spPr>
        <p:txBody>
          <a:bodyPr anchor="ctr">
            <a:spAutoFit/>
          </a:bodyPr>
          <a:lstStyle/>
          <a:p>
            <a:pPr algn="ctr"/>
            <a:r>
              <a:rPr lang="bg-BG"/>
              <a:t>	</a:t>
            </a:r>
            <a:r>
              <a:rPr lang="bg-BG" sz="2200" b="1">
                <a:solidFill>
                  <a:srgbClr val="006600"/>
                </a:solidFill>
                <a:latin typeface="Palatino Linotype" pitchFamily="18" charset="0"/>
              </a:rPr>
              <a:t>Числата на Фибоначи безспорно са част от естествената хармония, която е приятно да се усеща, приятно изглежда и даже приятно звучи. Многобройните прояви на числата на Фибоначи и златното сечение в природата обясняват защо пропорцията 1:1.618... е така привлекателна и в изкуството. </a:t>
            </a:r>
            <a:endParaRPr lang="bg-BG" sz="2200" b="1">
              <a:solidFill>
                <a:srgbClr val="006600"/>
              </a:solidFill>
            </a:endParaRPr>
          </a:p>
          <a:p>
            <a:pPr algn="ctr"/>
            <a:r>
              <a:rPr lang="bg-BG" sz="2200" b="1">
                <a:solidFill>
                  <a:srgbClr val="006600"/>
                </a:solidFill>
                <a:latin typeface="Palatino Linotype" pitchFamily="18" charset="0"/>
              </a:rPr>
              <a:t>Ние просто виждаме отражението на живота в изкуството. Затова възприемаме околната среда не като набор от линии и плоскости, а като хармония и красота на природата. </a:t>
            </a:r>
            <a:endParaRPr lang="en-US" sz="2200" b="1">
              <a:solidFill>
                <a:srgbClr val="006600"/>
              </a:solidFill>
              <a:latin typeface="Palatino Linotype" pitchFamily="18" charset="0"/>
            </a:endParaRPr>
          </a:p>
          <a:p>
            <a:pPr algn="ctr"/>
            <a:r>
              <a:rPr lang="bg-BG" sz="2200" b="1">
                <a:solidFill>
                  <a:srgbClr val="006600"/>
                </a:solidFill>
                <a:latin typeface="Palatino Linotype" pitchFamily="18" charset="0"/>
              </a:rPr>
              <a:t>	Стремежът на хората да опознаят необятната вселена и себе си е движил човешкото познание напред.</a:t>
            </a:r>
          </a:p>
          <a:p>
            <a:endParaRPr lang="bg-BG" sz="2200" b="1">
              <a:solidFill>
                <a:srgbClr val="006600"/>
              </a:solidFill>
              <a:latin typeface="Palatino Linotype" pitchFamily="18" charset="0"/>
            </a:endParaRPr>
          </a:p>
          <a:p>
            <a:r>
              <a:rPr lang="bg-BG"/>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0192"/>
                                        </p:tgtEl>
                                        <p:attrNameLst>
                                          <p:attrName>style.visibility</p:attrName>
                                        </p:attrNameLst>
                                      </p:cBhvr>
                                      <p:to>
                                        <p:strVal val="visible"/>
                                      </p:to>
                                    </p:set>
                                    <p:anim calcmode="lin" valueType="num">
                                      <p:cBhvr>
                                        <p:cTn id="12" dur="500" fill="hold"/>
                                        <p:tgtEl>
                                          <p:spTgt spid="50192"/>
                                        </p:tgtEl>
                                        <p:attrNameLst>
                                          <p:attrName>ppt_w</p:attrName>
                                        </p:attrNameLst>
                                      </p:cBhvr>
                                      <p:tavLst>
                                        <p:tav tm="0">
                                          <p:val>
                                            <p:fltVal val="0"/>
                                          </p:val>
                                        </p:tav>
                                        <p:tav tm="100000">
                                          <p:val>
                                            <p:strVal val="#ppt_w"/>
                                          </p:val>
                                        </p:tav>
                                      </p:tavLst>
                                    </p:anim>
                                    <p:anim calcmode="lin" valueType="num">
                                      <p:cBhvr>
                                        <p:cTn id="13" dur="500" fill="hold"/>
                                        <p:tgtEl>
                                          <p:spTgt spid="50192"/>
                                        </p:tgtEl>
                                        <p:attrNameLst>
                                          <p:attrName>ppt_h</p:attrName>
                                        </p:attrNameLst>
                                      </p:cBhvr>
                                      <p:tavLst>
                                        <p:tav tm="0">
                                          <p:val>
                                            <p:fltVal val="0"/>
                                          </p:val>
                                        </p:tav>
                                        <p:tav tm="100000">
                                          <p:val>
                                            <p:strVal val="#ppt_h"/>
                                          </p:val>
                                        </p:tav>
                                      </p:tavLst>
                                    </p:anim>
                                    <p:animEffect transition="in" filter="fade">
                                      <p:cBhvr>
                                        <p:cTn id="14" dur="500"/>
                                        <p:tgtEl>
                                          <p:spTgt spid="50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9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4213" y="1125538"/>
            <a:ext cx="7775575" cy="3001962"/>
          </a:xfrm>
        </p:spPr>
        <p:txBody>
          <a:bodyPr/>
          <a:lstStyle/>
          <a:p>
            <a:r>
              <a:rPr lang="bg-BG" sz="4800" smtClean="0">
                <a:solidFill>
                  <a:schemeClr val="tx1"/>
                </a:solidFill>
              </a:rPr>
              <a:t/>
            </a:r>
            <a:br>
              <a:rPr lang="bg-BG" sz="4800" smtClean="0">
                <a:solidFill>
                  <a:schemeClr val="tx1"/>
                </a:solidFill>
              </a:rPr>
            </a:br>
            <a:r>
              <a:rPr lang="bg-BG" sz="4800" smtClean="0">
                <a:solidFill>
                  <a:schemeClr val="tx1"/>
                </a:solidFill>
              </a:rPr>
              <a:t/>
            </a:r>
            <a:br>
              <a:rPr lang="bg-BG" sz="4800" smtClean="0">
                <a:solidFill>
                  <a:schemeClr val="tx1"/>
                </a:solidFill>
              </a:rPr>
            </a:br>
            <a:r>
              <a:rPr lang="bg-BG" sz="4800" smtClean="0">
                <a:solidFill>
                  <a:schemeClr val="tx1"/>
                </a:solidFill>
              </a:rPr>
              <a:t/>
            </a:r>
            <a:br>
              <a:rPr lang="bg-BG" sz="4800" smtClean="0">
                <a:solidFill>
                  <a:schemeClr val="tx1"/>
                </a:solidFill>
              </a:rPr>
            </a:br>
            <a:r>
              <a:rPr lang="bg-BG" sz="4800" b="1" smtClean="0">
                <a:solidFill>
                  <a:srgbClr val="006600"/>
                </a:solidFill>
                <a:latin typeface="Palatino Linotype" pitchFamily="18" charset="0"/>
              </a:rPr>
              <a:t>А какво по-велико приключение от това да откриваш законите на света, който ни заобикаля?</a:t>
            </a:r>
            <a:br>
              <a:rPr lang="bg-BG" sz="4800" b="1" smtClean="0">
                <a:solidFill>
                  <a:srgbClr val="006600"/>
                </a:solidFill>
                <a:latin typeface="Palatino Linotype" pitchFamily="18" charset="0"/>
              </a:rPr>
            </a:br>
            <a:endParaRPr lang="bg-BG" sz="4800" b="1" smtClean="0">
              <a:solidFill>
                <a:srgbClr val="006600"/>
              </a:solidFill>
              <a:latin typeface="Palatino Linotype" pitchFamily="18" charset="0"/>
            </a:endParaRPr>
          </a:p>
        </p:txBody>
      </p:sp>
      <p:grpSp>
        <p:nvGrpSpPr>
          <p:cNvPr id="51204" name="Group 8"/>
          <p:cNvGrpSpPr>
            <a:grpSpLocks/>
          </p:cNvGrpSpPr>
          <p:nvPr/>
        </p:nvGrpSpPr>
        <p:grpSpPr bwMode="auto">
          <a:xfrm>
            <a:off x="0" y="0"/>
            <a:ext cx="9144000" cy="1428750"/>
            <a:chOff x="0" y="0"/>
            <a:chExt cx="5760" cy="900"/>
          </a:xfrm>
        </p:grpSpPr>
        <p:pic>
          <p:nvPicPr>
            <p:cNvPr id="51205"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51206"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51207"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51208"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51209"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51210"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51211"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grpSp>
        <p:nvGrpSpPr>
          <p:cNvPr id="51212" name="Group 8"/>
          <p:cNvGrpSpPr>
            <a:grpSpLocks/>
          </p:cNvGrpSpPr>
          <p:nvPr/>
        </p:nvGrpSpPr>
        <p:grpSpPr bwMode="auto">
          <a:xfrm rot="10800000">
            <a:off x="0" y="5429250"/>
            <a:ext cx="9144000" cy="1428750"/>
            <a:chOff x="0" y="0"/>
            <a:chExt cx="5760" cy="900"/>
          </a:xfrm>
        </p:grpSpPr>
        <p:pic>
          <p:nvPicPr>
            <p:cNvPr id="51213" name="Picture 9" descr="vector-modern-background-3-09-by-dragonart-150x150"/>
            <p:cNvPicPr>
              <a:picLocks noChangeAspect="1" noChangeArrowheads="1"/>
            </p:cNvPicPr>
            <p:nvPr/>
          </p:nvPicPr>
          <p:blipFill>
            <a:blip r:embed="rId2"/>
            <a:srcRect/>
            <a:stretch>
              <a:fillRect/>
            </a:stretch>
          </p:blipFill>
          <p:spPr bwMode="auto">
            <a:xfrm>
              <a:off x="1746" y="0"/>
              <a:ext cx="900" cy="900"/>
            </a:xfrm>
            <a:prstGeom prst="rect">
              <a:avLst/>
            </a:prstGeom>
            <a:noFill/>
            <a:ln w="9525">
              <a:noFill/>
              <a:miter lim="800000"/>
              <a:headEnd/>
              <a:tailEnd/>
            </a:ln>
          </p:spPr>
        </p:pic>
        <p:pic>
          <p:nvPicPr>
            <p:cNvPr id="51214" name="Picture 10" descr="vector-modern-background-3-09-by-dragonart-150x150"/>
            <p:cNvPicPr>
              <a:picLocks noChangeAspect="1" noChangeArrowheads="1"/>
            </p:cNvPicPr>
            <p:nvPr/>
          </p:nvPicPr>
          <p:blipFill>
            <a:blip r:embed="rId2"/>
            <a:srcRect/>
            <a:stretch>
              <a:fillRect/>
            </a:stretch>
          </p:blipFill>
          <p:spPr bwMode="auto">
            <a:xfrm>
              <a:off x="884" y="0"/>
              <a:ext cx="900" cy="900"/>
            </a:xfrm>
            <a:prstGeom prst="rect">
              <a:avLst/>
            </a:prstGeom>
            <a:noFill/>
            <a:ln w="9525">
              <a:noFill/>
              <a:miter lim="800000"/>
              <a:headEnd/>
              <a:tailEnd/>
            </a:ln>
          </p:spPr>
        </p:pic>
        <p:pic>
          <p:nvPicPr>
            <p:cNvPr id="51215" name="Picture 11" descr="vector-modern-background-3-09-by-dragonart-150x150"/>
            <p:cNvPicPr>
              <a:picLocks noChangeAspect="1" noChangeArrowheads="1"/>
            </p:cNvPicPr>
            <p:nvPr/>
          </p:nvPicPr>
          <p:blipFill>
            <a:blip r:embed="rId2"/>
            <a:srcRect/>
            <a:stretch>
              <a:fillRect/>
            </a:stretch>
          </p:blipFill>
          <p:spPr bwMode="auto">
            <a:xfrm>
              <a:off x="4195" y="0"/>
              <a:ext cx="900" cy="900"/>
            </a:xfrm>
            <a:prstGeom prst="rect">
              <a:avLst/>
            </a:prstGeom>
            <a:noFill/>
            <a:ln w="9525">
              <a:noFill/>
              <a:miter lim="800000"/>
              <a:headEnd/>
              <a:tailEnd/>
            </a:ln>
          </p:spPr>
        </p:pic>
        <p:pic>
          <p:nvPicPr>
            <p:cNvPr id="51216" name="Picture 12" descr="vector-modern-background-3-09-by-dragonart-150x150"/>
            <p:cNvPicPr>
              <a:picLocks noChangeAspect="1" noChangeArrowheads="1"/>
            </p:cNvPicPr>
            <p:nvPr/>
          </p:nvPicPr>
          <p:blipFill>
            <a:blip r:embed="rId2"/>
            <a:srcRect/>
            <a:stretch>
              <a:fillRect/>
            </a:stretch>
          </p:blipFill>
          <p:spPr bwMode="auto">
            <a:xfrm>
              <a:off x="0" y="0"/>
              <a:ext cx="900" cy="900"/>
            </a:xfrm>
            <a:prstGeom prst="rect">
              <a:avLst/>
            </a:prstGeom>
            <a:noFill/>
            <a:ln w="9525">
              <a:noFill/>
              <a:miter lim="800000"/>
              <a:headEnd/>
              <a:tailEnd/>
            </a:ln>
          </p:spPr>
        </p:pic>
        <p:pic>
          <p:nvPicPr>
            <p:cNvPr id="51217" name="Picture 13" descr="vector-modern-background-3-09-by-dragonart-150x150"/>
            <p:cNvPicPr>
              <a:picLocks noChangeAspect="1" noChangeArrowheads="1"/>
            </p:cNvPicPr>
            <p:nvPr/>
          </p:nvPicPr>
          <p:blipFill>
            <a:blip r:embed="rId2"/>
            <a:srcRect/>
            <a:stretch>
              <a:fillRect/>
            </a:stretch>
          </p:blipFill>
          <p:spPr bwMode="auto">
            <a:xfrm>
              <a:off x="3334" y="0"/>
              <a:ext cx="900" cy="900"/>
            </a:xfrm>
            <a:prstGeom prst="rect">
              <a:avLst/>
            </a:prstGeom>
            <a:noFill/>
            <a:ln w="9525">
              <a:noFill/>
              <a:miter lim="800000"/>
              <a:headEnd/>
              <a:tailEnd/>
            </a:ln>
          </p:spPr>
        </p:pic>
        <p:pic>
          <p:nvPicPr>
            <p:cNvPr id="51218" name="Picture 14" descr="vector-modern-background-3-09-by-dragonart-150x150"/>
            <p:cNvPicPr>
              <a:picLocks noChangeAspect="1" noChangeArrowheads="1"/>
            </p:cNvPicPr>
            <p:nvPr/>
          </p:nvPicPr>
          <p:blipFill>
            <a:blip r:embed="rId2"/>
            <a:srcRect/>
            <a:stretch>
              <a:fillRect/>
            </a:stretch>
          </p:blipFill>
          <p:spPr bwMode="auto">
            <a:xfrm>
              <a:off x="2608" y="0"/>
              <a:ext cx="900" cy="900"/>
            </a:xfrm>
            <a:prstGeom prst="rect">
              <a:avLst/>
            </a:prstGeom>
            <a:noFill/>
            <a:ln w="9525">
              <a:noFill/>
              <a:miter lim="800000"/>
              <a:headEnd/>
              <a:tailEnd/>
            </a:ln>
          </p:spPr>
        </p:pic>
        <p:pic>
          <p:nvPicPr>
            <p:cNvPr id="51219" name="Picture 15" descr="vector-modern-background-3-09-by-dragonart-150x150"/>
            <p:cNvPicPr>
              <a:picLocks noChangeAspect="1" noChangeArrowheads="1"/>
            </p:cNvPicPr>
            <p:nvPr/>
          </p:nvPicPr>
          <p:blipFill>
            <a:blip r:embed="rId2"/>
            <a:srcRect/>
            <a:stretch>
              <a:fillRect/>
            </a:stretch>
          </p:blipFill>
          <p:spPr bwMode="auto">
            <a:xfrm>
              <a:off x="4860" y="0"/>
              <a:ext cx="900" cy="90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ppt_w</p:attrName>
                                        </p:attrNameLst>
                                      </p:cBhvr>
                                      <p:tavLst>
                                        <p:tav tm="0">
                                          <p:val>
                                            <p:fltVal val="0"/>
                                          </p:val>
                                        </p:tav>
                                        <p:tav tm="100000">
                                          <p:val>
                                            <p:strVal val="#ppt_w"/>
                                          </p:val>
                                        </p:tav>
                                      </p:tavLst>
                                    </p:anim>
                                    <p:anim calcmode="lin" valueType="num">
                                      <p:cBhvr>
                                        <p:cTn id="8" dur="500" fill="hold"/>
                                        <p:tgtEl>
                                          <p:spTgt spid="512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1214</TotalTime>
  <Words>1943</Words>
  <Application>Microsoft Office PowerPoint</Application>
  <PresentationFormat>On-screen Show (4:3)</PresentationFormat>
  <Paragraphs>194</Paragraphs>
  <Slides>35</Slides>
  <Notes>0</Notes>
  <HiddenSlides>0</HiddenSlides>
  <MMClips>3</MMClips>
  <ScaleCrop>false</ScaleCrop>
  <HeadingPairs>
    <vt:vector size="6" baseType="variant">
      <vt:variant>
        <vt:lpstr>Fonts Used</vt:lpstr>
      </vt:variant>
      <vt:variant>
        <vt:i4>7</vt:i4>
      </vt:variant>
      <vt:variant>
        <vt:lpstr>Design Template</vt:lpstr>
      </vt:variant>
      <vt:variant>
        <vt:i4>1</vt:i4>
      </vt:variant>
      <vt:variant>
        <vt:lpstr>Slide Titles</vt:lpstr>
      </vt:variant>
      <vt:variant>
        <vt:i4>35</vt:i4>
      </vt:variant>
    </vt:vector>
  </HeadingPairs>
  <TitlesOfParts>
    <vt:vector size="43" baseType="lpstr">
      <vt:lpstr>Arial</vt:lpstr>
      <vt:lpstr>Calibri</vt:lpstr>
      <vt:lpstr>Monotype Corsiva</vt:lpstr>
      <vt:lpstr>Palatino Linotype</vt:lpstr>
      <vt:lpstr>Times New Roman</vt:lpstr>
      <vt:lpstr>Arial Narrow</vt:lpstr>
      <vt:lpstr>Tahoma</vt:lpstr>
      <vt:lpstr>Default Design</vt:lpstr>
      <vt:lpstr>Slide 1</vt:lpstr>
      <vt:lpstr>Редица на Фибоначи</vt:lpstr>
      <vt:lpstr>Опит за зайцевъдство</vt:lpstr>
      <vt:lpstr>Опит за зайцевъдство </vt:lpstr>
      <vt:lpstr>Опит за зайцевъдство</vt:lpstr>
      <vt:lpstr>Числата на Фибоначи при растенията </vt:lpstr>
      <vt:lpstr>Числата на Фибоначи при растенията </vt:lpstr>
      <vt:lpstr>Цветове по Фибоначи</vt:lpstr>
      <vt:lpstr>Slide 9</vt:lpstr>
      <vt:lpstr>Плодове по Фибоначи </vt:lpstr>
      <vt:lpstr>Филотахия </vt:lpstr>
      <vt:lpstr>Още няколко примера</vt:lpstr>
      <vt:lpstr>Числата на Фибоначи при животните</vt:lpstr>
      <vt:lpstr>Числата на Фибоначи при животните</vt:lpstr>
      <vt:lpstr>Числата на Фибоначи при животните</vt:lpstr>
      <vt:lpstr>Числата на Фибоначи при животните</vt:lpstr>
      <vt:lpstr>Slide 17</vt:lpstr>
      <vt:lpstr>Правоъгълници и спирали на Фибоначи</vt:lpstr>
      <vt:lpstr>Правоъгълници и спирали на Фибоначи</vt:lpstr>
      <vt:lpstr>Спирала на Фибоначи</vt:lpstr>
      <vt:lpstr>Спирала на Фибоначи</vt:lpstr>
      <vt:lpstr>Спирала на Фибоначи</vt:lpstr>
      <vt:lpstr>Slide 23</vt:lpstr>
      <vt:lpstr>Slide 24</vt:lpstr>
      <vt:lpstr> Коефициенти на Фибоначи  </vt:lpstr>
      <vt:lpstr>в пропорциите на човешкото лице и тяло</vt:lpstr>
      <vt:lpstr>Slide 27</vt:lpstr>
      <vt:lpstr>Златно сечение</vt:lpstr>
      <vt:lpstr>  Спиралата на Фибоначи в Магурата </vt:lpstr>
      <vt:lpstr>Slide 30</vt:lpstr>
      <vt:lpstr>Финанси</vt:lpstr>
      <vt:lpstr>Slide 32</vt:lpstr>
      <vt:lpstr>Slide 33</vt:lpstr>
      <vt:lpstr>Slide 34</vt:lpstr>
      <vt:lpstr>   А какво по-велико приключение от това да откриваш законите на света, който ни заобикаля? </vt:lpstr>
    </vt:vector>
  </TitlesOfParts>
  <Company>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Редица на Фибоначи</dc:title>
  <dc:creator>User-1</dc:creator>
  <cp:lastModifiedBy>pmg</cp:lastModifiedBy>
  <cp:revision>99</cp:revision>
  <dcterms:created xsi:type="dcterms:W3CDTF">2008-06-09T01:12:34Z</dcterms:created>
  <dcterms:modified xsi:type="dcterms:W3CDTF">2012-05-03T10:45:13Z</dcterms:modified>
</cp:coreProperties>
</file>